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06" autoAdjust="0"/>
  </p:normalViewPr>
  <p:slideViewPr>
    <p:cSldViewPr snapToGrid="0">
      <p:cViewPr varScale="1">
        <p:scale>
          <a:sx n="50" d="100"/>
          <a:sy n="50" d="100"/>
        </p:scale>
        <p:origin x="1584" y="32"/>
      </p:cViewPr>
      <p:guideLst/>
    </p:cSldViewPr>
  </p:slideViewPr>
  <p:notesTextViewPr>
    <p:cViewPr>
      <p:scale>
        <a:sx n="1" d="1"/>
        <a:sy n="1" d="1"/>
      </p:scale>
      <p:origin x="0" y="-60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1143000" y="685800"/>
            <a:ext cx="4572000" cy="3429000"/>
          </a:xfrm>
          <a:prstGeom prst="rect">
            <a:avLst/>
          </a:prstGeom>
        </p:spPr>
        <p:txBody>
          <a:bodyPr/>
          <a:lstStyle/>
          <a:p>
            <a:endParaRPr/>
          </a:p>
        </p:txBody>
      </p:sp>
      <p:sp>
        <p:nvSpPr>
          <p:cNvPr id="152" name="Shape 15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1969529"/>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Disclaimer: Part of presentation</a:t>
            </a:r>
            <a:r>
              <a:rPr lang="en-US" baseline="0" dirty="0" smtClean="0"/>
              <a:t> was removed due to the amount of internal information presented. </a:t>
            </a:r>
            <a:endParaRPr lang="en-US" dirty="0"/>
          </a:p>
        </p:txBody>
      </p:sp>
    </p:spTree>
    <p:extLst>
      <p:ext uri="{BB962C8B-B14F-4D97-AF65-F5344CB8AC3E}">
        <p14:creationId xmlns:p14="http://schemas.microsoft.com/office/powerpoint/2010/main" val="4278418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baseline="0" dirty="0" smtClean="0">
                <a:latin typeface="+mn-lt"/>
                <a:ea typeface="+mn-ea"/>
                <a:cs typeface="+mn-cs"/>
                <a:sym typeface="Calibri"/>
              </a:rPr>
              <a:t>Potentially missed Features</a:t>
            </a:r>
          </a:p>
          <a:p>
            <a:r>
              <a:rPr lang="en-US" sz="1200" b="0" i="0" u="none" strike="noStrike" baseline="0" dirty="0" smtClean="0">
                <a:latin typeface="+mn-lt"/>
                <a:ea typeface="+mn-ea"/>
                <a:cs typeface="+mn-cs"/>
                <a:sym typeface="Calibri"/>
              </a:rPr>
              <a:t>Like I mentioned previously, </a:t>
            </a:r>
            <a:r>
              <a:rPr lang="en-US" sz="1200" b="1" i="0" u="none" strike="noStrike" baseline="0" dirty="0" smtClean="0">
                <a:latin typeface="+mn-lt"/>
                <a:ea typeface="+mn-ea"/>
                <a:cs typeface="+mn-cs"/>
                <a:sym typeface="Calibri"/>
              </a:rPr>
              <a:t>one of the major criticism </a:t>
            </a:r>
            <a:r>
              <a:rPr lang="en-US" sz="1200" b="0" i="0" u="none" strike="noStrike" baseline="0" dirty="0" smtClean="0">
                <a:latin typeface="+mn-lt"/>
                <a:ea typeface="+mn-ea"/>
                <a:cs typeface="+mn-cs"/>
                <a:sym typeface="Calibri"/>
              </a:rPr>
              <a:t>for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Platform is that we have a feature rich system, but some of them seem to be “</a:t>
            </a:r>
            <a:r>
              <a:rPr lang="en-US" sz="1200" b="1" i="0" u="none" strike="noStrike" baseline="0" dirty="0" smtClean="0">
                <a:latin typeface="+mn-lt"/>
                <a:ea typeface="+mn-ea"/>
                <a:cs typeface="+mn-cs"/>
                <a:sym typeface="Calibri"/>
              </a:rPr>
              <a:t>hiding</a:t>
            </a:r>
            <a:r>
              <a:rPr lang="en-US" sz="1200" b="0" i="0" u="none" strike="noStrike" baseline="0" dirty="0" smtClean="0">
                <a:latin typeface="+mn-lt"/>
                <a:ea typeface="+mn-ea"/>
                <a:cs typeface="+mn-cs"/>
                <a:sym typeface="Calibri"/>
              </a:rPr>
              <a:t>” from the end users. Here you will see a couple examples.</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User Profile View</a:t>
            </a:r>
          </a:p>
          <a:p>
            <a:r>
              <a:rPr lang="en-US" sz="1200" b="0" i="0" u="none" strike="noStrike" baseline="0" dirty="0" smtClean="0">
                <a:latin typeface="+mn-lt"/>
                <a:ea typeface="+mn-ea"/>
                <a:cs typeface="+mn-cs"/>
                <a:sym typeface="Calibri"/>
              </a:rPr>
              <a:t>In the user profile screen, </a:t>
            </a:r>
            <a:r>
              <a:rPr lang="en-US" sz="1200" b="1" i="0" u="none" strike="noStrike" baseline="0" dirty="0" smtClean="0">
                <a:latin typeface="+mn-lt"/>
                <a:ea typeface="+mn-ea"/>
                <a:cs typeface="+mn-cs"/>
                <a:sym typeface="Calibri"/>
              </a:rPr>
              <a:t>I'm expected to know </a:t>
            </a:r>
            <a:r>
              <a:rPr lang="en-US" sz="1200" b="0" i="0" u="none" strike="noStrike" baseline="0" dirty="0" smtClean="0">
                <a:latin typeface="+mn-lt"/>
                <a:ea typeface="+mn-ea"/>
                <a:cs typeface="+mn-cs"/>
                <a:sym typeface="Calibri"/>
              </a:rPr>
              <a:t>what my role, team, and </a:t>
            </a:r>
            <a:r>
              <a:rPr lang="en-US" sz="1200" b="1" i="0" u="none" strike="noStrike" baseline="0" dirty="0" smtClean="0">
                <a:latin typeface="+mn-lt"/>
                <a:ea typeface="+mn-ea"/>
                <a:cs typeface="+mn-cs"/>
                <a:sym typeface="Calibri"/>
              </a:rPr>
              <a:t>all the information </a:t>
            </a:r>
            <a:r>
              <a:rPr lang="en-US" sz="1200" b="0" i="0" u="none" strike="noStrike" baseline="0" dirty="0" smtClean="0">
                <a:latin typeface="+mn-lt"/>
                <a:ea typeface="+mn-ea"/>
                <a:cs typeface="+mn-cs"/>
                <a:sym typeface="Calibri"/>
              </a:rPr>
              <a:t>I inputted </a:t>
            </a:r>
            <a:r>
              <a:rPr lang="en-US" sz="1200" b="1" i="0" u="none" strike="noStrike" baseline="0" dirty="0" smtClean="0">
                <a:latin typeface="+mn-lt"/>
                <a:ea typeface="+mn-ea"/>
                <a:cs typeface="+mn-cs"/>
                <a:sym typeface="Calibri"/>
              </a:rPr>
              <a:t>during my shift selection </a:t>
            </a:r>
            <a:r>
              <a:rPr lang="en-US" sz="1200" b="0" i="0" u="none" strike="noStrike" baseline="0" dirty="0" smtClean="0">
                <a:latin typeface="+mn-lt"/>
                <a:ea typeface="+mn-ea"/>
                <a:cs typeface="+mn-cs"/>
                <a:sym typeface="Calibri"/>
              </a:rPr>
              <a:t>process. However, I landed on this page. It has my basic information, now what? We have so much empty space, yet users are still expected to tap on the “my shift” tab. </a:t>
            </a:r>
            <a:r>
              <a:rPr lang="en-US" sz="1200" b="1" i="0" u="none" strike="noStrike" baseline="0" dirty="0" smtClean="0">
                <a:latin typeface="+mn-lt"/>
                <a:ea typeface="+mn-ea"/>
                <a:cs typeface="+mn-cs"/>
                <a:sym typeface="Calibri"/>
              </a:rPr>
              <a:t>Referring back to the usability heuristics, this requires users to “recall” an action rather than intuitively “recognize” an expected action.</a:t>
            </a:r>
          </a:p>
          <a:p>
            <a:endParaRPr lang="en-US" sz="1200" b="1"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And because we want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to look identical on both </a:t>
            </a:r>
            <a:r>
              <a:rPr lang="en-US" sz="1200" b="0" i="0" u="none" strike="noStrike" baseline="0" dirty="0" err="1" smtClean="0">
                <a:latin typeface="+mn-lt"/>
                <a:ea typeface="+mn-ea"/>
                <a:cs typeface="+mn-cs"/>
                <a:sym typeface="Calibri"/>
              </a:rPr>
              <a:t>ios</a:t>
            </a:r>
            <a:r>
              <a:rPr lang="en-US" sz="1200" b="0" i="0" u="none" strike="noStrike" baseline="0" dirty="0" smtClean="0">
                <a:latin typeface="+mn-lt"/>
                <a:ea typeface="+mn-ea"/>
                <a:cs typeface="+mn-cs"/>
                <a:sym typeface="Calibri"/>
              </a:rPr>
              <a:t> and Android, this </a:t>
            </a:r>
            <a:r>
              <a:rPr lang="en-US" sz="1200" b="1" i="0" u="none" strike="noStrike" baseline="0" dirty="0" smtClean="0">
                <a:latin typeface="+mn-lt"/>
                <a:ea typeface="+mn-ea"/>
                <a:cs typeface="+mn-cs"/>
                <a:sym typeface="Calibri"/>
              </a:rPr>
              <a:t>specific gesture(scroll up from below) </a:t>
            </a:r>
            <a:r>
              <a:rPr lang="en-US" sz="1200" b="0" i="0" u="none" strike="noStrike" baseline="0" dirty="0" smtClean="0">
                <a:latin typeface="+mn-lt"/>
                <a:ea typeface="+mn-ea"/>
                <a:cs typeface="+mn-cs"/>
                <a:sym typeface="Calibri"/>
              </a:rPr>
              <a:t>is almost specific to IOS, which require Android users to </a:t>
            </a:r>
            <a:r>
              <a:rPr lang="en-US" sz="1200" b="1" i="0" u="none" strike="noStrike" baseline="0" dirty="0" smtClean="0">
                <a:latin typeface="+mn-lt"/>
                <a:ea typeface="+mn-ea"/>
                <a:cs typeface="+mn-cs"/>
                <a:sym typeface="Calibri"/>
              </a:rPr>
              <a:t>learn </a:t>
            </a:r>
            <a:r>
              <a:rPr lang="en-US" sz="1200" b="0" i="0" u="none" strike="noStrike" baseline="0" dirty="0" smtClean="0">
                <a:latin typeface="+mn-lt"/>
                <a:ea typeface="+mn-ea"/>
                <a:cs typeface="+mn-cs"/>
                <a:sym typeface="Calibri"/>
              </a:rPr>
              <a:t>this </a:t>
            </a:r>
            <a:r>
              <a:rPr lang="en-US" sz="1200" b="1" i="0" u="none" strike="noStrike" baseline="0" dirty="0" smtClean="0">
                <a:latin typeface="+mn-lt"/>
                <a:ea typeface="+mn-ea"/>
                <a:cs typeface="+mn-cs"/>
                <a:sym typeface="Calibri"/>
              </a:rPr>
              <a:t>expected </a:t>
            </a:r>
            <a:r>
              <a:rPr lang="en-US" sz="1200" b="0" i="0" u="none" strike="noStrike" baseline="0" dirty="0" smtClean="0">
                <a:latin typeface="+mn-lt"/>
                <a:ea typeface="+mn-ea"/>
                <a:cs typeface="+mn-cs"/>
                <a:sym typeface="Calibri"/>
              </a:rPr>
              <a:t>gesture.</a:t>
            </a:r>
          </a:p>
          <a:p>
            <a:endParaRPr lang="en-US" sz="1200" b="0" i="0" u="none" strike="noStrike" baseline="0" dirty="0" smtClean="0">
              <a:latin typeface="+mn-lt"/>
              <a:ea typeface="+mn-ea"/>
              <a:cs typeface="+mn-cs"/>
              <a:sym typeface="Calibri"/>
            </a:endParaRPr>
          </a:p>
          <a:p>
            <a:r>
              <a:rPr lang="en-US" dirty="0" smtClean="0"/>
              <a:t>====</a:t>
            </a:r>
          </a:p>
          <a:p>
            <a:r>
              <a:rPr lang="en-US" sz="1200" b="1" i="0" u="none" strike="noStrike" baseline="0" dirty="0" smtClean="0">
                <a:latin typeface="+mn-lt"/>
                <a:ea typeface="+mn-ea"/>
                <a:cs typeface="+mn-cs"/>
                <a:sym typeface="Calibri"/>
              </a:rPr>
              <a:t>Detailed Directory View</a:t>
            </a:r>
          </a:p>
          <a:p>
            <a:r>
              <a:rPr lang="en-US" sz="1200" b="0" i="0" u="none" strike="noStrike" baseline="0" dirty="0" smtClean="0">
                <a:latin typeface="+mn-lt"/>
                <a:ea typeface="+mn-ea"/>
                <a:cs typeface="+mn-cs"/>
                <a:sym typeface="Calibri"/>
              </a:rPr>
              <a:t>Similar to the user profile view, detailed directory view has a similar issue. </a:t>
            </a:r>
            <a:r>
              <a:rPr lang="en-US" sz="1200" b="1" i="0" u="none" strike="noStrike" baseline="0" dirty="0" smtClean="0">
                <a:latin typeface="+mn-lt"/>
                <a:ea typeface="+mn-ea"/>
                <a:cs typeface="+mn-cs"/>
                <a:sym typeface="Calibri"/>
              </a:rPr>
              <a:t>The viewing by Name/ Role/ Room feature </a:t>
            </a:r>
            <a:r>
              <a:rPr lang="en-US" sz="1200" b="0" i="0" u="none" strike="noStrike" baseline="0" dirty="0" smtClean="0">
                <a:latin typeface="+mn-lt"/>
                <a:ea typeface="+mn-ea"/>
                <a:cs typeface="+mn-cs"/>
                <a:sym typeface="Calibri"/>
              </a:rPr>
              <a:t>is basically hidden from the user. I think it </a:t>
            </a:r>
            <a:r>
              <a:rPr lang="en-US" sz="1200" b="1" i="0" u="none" strike="noStrike" baseline="0" dirty="0" smtClean="0">
                <a:latin typeface="+mn-lt"/>
                <a:ea typeface="+mn-ea"/>
                <a:cs typeface="+mn-cs"/>
                <a:sym typeface="Calibri"/>
              </a:rPr>
              <a:t>took me a month</a:t>
            </a:r>
            <a:r>
              <a:rPr lang="en-US" sz="1200" b="0" i="0" u="none" strike="noStrike" baseline="0" dirty="0" smtClean="0">
                <a:latin typeface="+mn-lt"/>
                <a:ea typeface="+mn-ea"/>
                <a:cs typeface="+mn-cs"/>
                <a:sym typeface="Calibri"/>
              </a:rPr>
              <a:t> myself to “ </a:t>
            </a:r>
            <a:r>
              <a:rPr lang="en-US" sz="1200" b="1" i="0" u="none" strike="noStrike" baseline="0" dirty="0" smtClean="0">
                <a:latin typeface="+mn-lt"/>
                <a:ea typeface="+mn-ea"/>
                <a:cs typeface="+mn-cs"/>
                <a:sym typeface="Calibri"/>
              </a:rPr>
              <a:t>uncover </a:t>
            </a:r>
            <a:r>
              <a:rPr lang="en-US" sz="1200" b="0" i="0" u="none" strike="noStrike" baseline="0" dirty="0" smtClean="0">
                <a:latin typeface="+mn-lt"/>
                <a:ea typeface="+mn-ea"/>
                <a:cs typeface="+mn-cs"/>
                <a:sym typeface="Calibri"/>
              </a:rPr>
              <a:t>” this feature. And it wasn't from “playing around with the app, it was from the </a:t>
            </a:r>
            <a:r>
              <a:rPr lang="en-US" sz="1200" b="1" i="0" u="none" strike="noStrike" baseline="0" dirty="0" smtClean="0">
                <a:latin typeface="+mn-lt"/>
                <a:ea typeface="+mn-ea"/>
                <a:cs typeface="+mn-cs"/>
                <a:sym typeface="Calibri"/>
              </a:rPr>
              <a:t>code </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I know I didn't went </a:t>
            </a:r>
            <a:r>
              <a:rPr lang="en-US" sz="1200" b="0" i="0" u="none" strike="noStrike" baseline="0" dirty="0" smtClean="0">
                <a:latin typeface="+mn-lt"/>
                <a:ea typeface="+mn-ea"/>
                <a:cs typeface="+mn-cs"/>
                <a:sym typeface="Calibri"/>
              </a:rPr>
              <a:t>through any end user trainings but as </a:t>
            </a:r>
            <a:r>
              <a:rPr lang="en-US" sz="1200" b="1" i="0" u="none" strike="noStrike" baseline="0" dirty="0" smtClean="0">
                <a:latin typeface="+mn-lt"/>
                <a:ea typeface="+mn-ea"/>
                <a:cs typeface="+mn-cs"/>
                <a:sym typeface="Calibri"/>
              </a:rPr>
              <a:t>we go live with bigger </a:t>
            </a:r>
            <a:r>
              <a:rPr lang="en-US" sz="1200" b="0" i="0" u="none" strike="noStrike" baseline="0" dirty="0" smtClean="0">
                <a:latin typeface="+mn-lt"/>
                <a:ea typeface="+mn-ea"/>
                <a:cs typeface="+mn-cs"/>
                <a:sym typeface="Calibri"/>
              </a:rPr>
              <a:t>hospitals and with more phones, it's almost </a:t>
            </a:r>
            <a:r>
              <a:rPr lang="en-US" sz="1200" b="1" i="0" u="none" strike="noStrike" baseline="0" dirty="0" smtClean="0">
                <a:latin typeface="+mn-lt"/>
                <a:ea typeface="+mn-ea"/>
                <a:cs typeface="+mn-cs"/>
                <a:sym typeface="Calibri"/>
              </a:rPr>
              <a:t>unavoidable </a:t>
            </a:r>
            <a:r>
              <a:rPr lang="en-US" sz="1200" b="0" i="0" u="none" strike="noStrike" baseline="0" dirty="0" smtClean="0">
                <a:latin typeface="+mn-lt"/>
                <a:ea typeface="+mn-ea"/>
                <a:cs typeface="+mn-cs"/>
                <a:sym typeface="Calibri"/>
              </a:rPr>
              <a:t>for some </a:t>
            </a:r>
            <a:r>
              <a:rPr lang="en-US" sz="1200" b="1" i="0" u="none" strike="noStrike" baseline="0" dirty="0" smtClean="0">
                <a:latin typeface="+mn-lt"/>
                <a:ea typeface="+mn-ea"/>
                <a:cs typeface="+mn-cs"/>
                <a:sym typeface="Calibri"/>
              </a:rPr>
              <a:t>users to never receive any training </a:t>
            </a:r>
            <a:r>
              <a:rPr lang="en-US" sz="1200" b="0" i="0" u="none" strike="noStrike" baseline="0" dirty="0" smtClean="0">
                <a:latin typeface="+mn-lt"/>
                <a:ea typeface="+mn-ea"/>
                <a:cs typeface="+mn-cs"/>
                <a:sym typeface="Calibri"/>
              </a:rPr>
              <a:t>from our ICs. (Ex: Cedars)</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a:t>
            </a:r>
          </a:p>
          <a:p>
            <a:r>
              <a:rPr lang="en-US" sz="1200" b="1" i="0" u="none" strike="noStrike" baseline="0" dirty="0" smtClean="0">
                <a:latin typeface="+mn-lt"/>
                <a:ea typeface="+mn-ea"/>
                <a:cs typeface="+mn-cs"/>
                <a:sym typeface="Calibri"/>
              </a:rPr>
              <a:t>Messaging View</a:t>
            </a:r>
          </a:p>
          <a:p>
            <a:r>
              <a:rPr lang="en-US" sz="1200" b="0" i="0" u="none" strike="noStrike" baseline="0" dirty="0" smtClean="0">
                <a:latin typeface="+mn-lt"/>
                <a:ea typeface="+mn-ea"/>
                <a:cs typeface="+mn-cs"/>
                <a:sym typeface="Calibri"/>
              </a:rPr>
              <a:t>The messaging interface is fairly straightforward and follows default IOS UI designs. With features like: </a:t>
            </a:r>
          </a:p>
          <a:p>
            <a:r>
              <a:rPr lang="en-US" sz="1200" b="1" i="0" u="none" strike="noStrike" baseline="0" dirty="0" smtClean="0">
                <a:latin typeface="+mn-lt"/>
                <a:ea typeface="+mn-ea"/>
                <a:cs typeface="+mn-cs"/>
                <a:sym typeface="Calibri"/>
              </a:rPr>
              <a:t>1)Sending Priority messages </a:t>
            </a:r>
          </a:p>
          <a:p>
            <a:r>
              <a:rPr lang="en-US" sz="1200" b="1" i="0" u="none" strike="noStrike" baseline="0" dirty="0" smtClean="0">
                <a:latin typeface="+mn-lt"/>
                <a:ea typeface="+mn-ea"/>
                <a:cs typeface="+mn-cs"/>
                <a:sym typeface="Calibri"/>
              </a:rPr>
              <a:t>2)quick messages</a:t>
            </a:r>
          </a:p>
          <a:p>
            <a:r>
              <a:rPr lang="en-US" sz="1200" b="1" i="0" u="none" strike="noStrike" baseline="0" dirty="0" smtClean="0">
                <a:latin typeface="+mn-lt"/>
                <a:ea typeface="+mn-ea"/>
                <a:cs typeface="+mn-cs"/>
                <a:sym typeface="Calibri"/>
              </a:rPr>
              <a:t> </a:t>
            </a:r>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It would be interesting to ask end users some opinions about the presentation of these features, and </a:t>
            </a:r>
            <a:r>
              <a:rPr lang="en-US" sz="1200" b="1" i="0" u="none" strike="noStrike" baseline="0" dirty="0" smtClean="0">
                <a:latin typeface="+mn-lt"/>
                <a:ea typeface="+mn-ea"/>
                <a:cs typeface="+mn-cs"/>
                <a:sym typeface="Calibri"/>
              </a:rPr>
              <a:t>how many of our users opt </a:t>
            </a:r>
            <a:r>
              <a:rPr lang="en-US" sz="1200" b="0" i="0" u="none" strike="noStrike" baseline="0" dirty="0" smtClean="0">
                <a:latin typeface="+mn-lt"/>
                <a:ea typeface="+mn-ea"/>
                <a:cs typeface="+mn-cs"/>
                <a:sym typeface="Calibri"/>
              </a:rPr>
              <a:t>in just to type the message, instead of routing through “quick messages”. </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Q: Do they know what priority messages or the double exclamation points actually do? </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With </a:t>
            </a:r>
            <a:r>
              <a:rPr lang="en-US" sz="1200" b="1" i="0" u="none" strike="noStrike" baseline="0" dirty="0" smtClean="0">
                <a:latin typeface="+mn-lt"/>
                <a:ea typeface="+mn-ea"/>
                <a:cs typeface="+mn-cs"/>
                <a:sym typeface="Calibri"/>
              </a:rPr>
              <a:t>some more research and data analysis </a:t>
            </a:r>
            <a:r>
              <a:rPr lang="en-US" sz="1200" b="0" i="0" u="none" strike="noStrike" baseline="0" dirty="0" smtClean="0">
                <a:latin typeface="+mn-lt"/>
                <a:ea typeface="+mn-ea"/>
                <a:cs typeface="+mn-cs"/>
                <a:sym typeface="Calibri"/>
              </a:rPr>
              <a:t>, I'm sure ICs and tech support </a:t>
            </a:r>
            <a:r>
              <a:rPr lang="en-US" sz="1200" b="0" i="0" u="none" strike="noStrike" baseline="0" dirty="0" err="1" smtClean="0">
                <a:latin typeface="+mn-lt"/>
                <a:ea typeface="+mn-ea"/>
                <a:cs typeface="+mn-cs"/>
                <a:sym typeface="Calibri"/>
              </a:rPr>
              <a:t>bffs</a:t>
            </a:r>
            <a:r>
              <a:rPr lang="en-US" sz="1200" b="0" i="0" u="none" strike="noStrike" baseline="0" dirty="0" smtClean="0">
                <a:latin typeface="+mn-lt"/>
                <a:ea typeface="+mn-ea"/>
                <a:cs typeface="+mn-cs"/>
                <a:sym typeface="Calibri"/>
              </a:rPr>
              <a:t> will have a </a:t>
            </a:r>
            <a:r>
              <a:rPr lang="en-US" sz="1200" b="1" i="0" u="none" strike="noStrike" baseline="0" dirty="0" smtClean="0">
                <a:latin typeface="+mn-lt"/>
                <a:ea typeface="+mn-ea"/>
                <a:cs typeface="+mn-cs"/>
                <a:sym typeface="Calibri"/>
              </a:rPr>
              <a:t>list of features </a:t>
            </a:r>
            <a:r>
              <a:rPr lang="en-US" sz="1200" b="0" i="0" u="none" strike="noStrike" baseline="0" dirty="0" smtClean="0">
                <a:latin typeface="+mn-lt"/>
                <a:ea typeface="+mn-ea"/>
                <a:cs typeface="+mn-cs"/>
                <a:sym typeface="Calibri"/>
              </a:rPr>
              <a:t>to add that are often missed by users when they first encounter our system.</a:t>
            </a:r>
          </a:p>
          <a:p>
            <a:endParaRPr lang="en-US" sz="1200" b="0" i="0" u="none" strike="noStrike" baseline="0" dirty="0" smtClean="0">
              <a:latin typeface="+mn-lt"/>
              <a:ea typeface="+mn-ea"/>
              <a:cs typeface="+mn-cs"/>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lang="en-US" sz="1200" b="0" i="0" u="none" strike="noStrike" baseline="0" dirty="0" smtClean="0">
                <a:latin typeface="+mn-lt"/>
                <a:ea typeface="+mn-ea"/>
                <a:cs typeface="+mn-cs"/>
                <a:sym typeface="Calibri"/>
              </a:rPr>
              <a:t>It would be </a:t>
            </a:r>
            <a:r>
              <a:rPr lang="en-US" sz="1200" b="1" i="0" u="none" strike="noStrike" baseline="0" dirty="0" smtClean="0">
                <a:latin typeface="+mn-lt"/>
                <a:ea typeface="+mn-ea"/>
                <a:cs typeface="+mn-cs"/>
                <a:sym typeface="Calibri"/>
              </a:rPr>
              <a:t>interesting </a:t>
            </a:r>
            <a:r>
              <a:rPr lang="en-US" sz="1200" b="0" i="0" u="none" strike="noStrike" baseline="0" dirty="0" smtClean="0">
                <a:latin typeface="+mn-lt"/>
                <a:ea typeface="+mn-ea"/>
                <a:cs typeface="+mn-cs"/>
                <a:sym typeface="Calibri"/>
              </a:rPr>
              <a:t>to see the </a:t>
            </a:r>
            <a:r>
              <a:rPr lang="en-US" sz="1200" b="1" i="0" u="none" strike="noStrike" baseline="0" dirty="0" smtClean="0">
                <a:latin typeface="+mn-lt"/>
                <a:ea typeface="+mn-ea"/>
                <a:cs typeface="+mn-cs"/>
                <a:sym typeface="Calibri"/>
              </a:rPr>
              <a:t>actual percentage </a:t>
            </a:r>
            <a:r>
              <a:rPr lang="en-US" sz="1200" b="0" i="0" u="none" strike="noStrike" baseline="0" dirty="0" smtClean="0">
                <a:latin typeface="+mn-lt"/>
                <a:ea typeface="+mn-ea"/>
                <a:cs typeface="+mn-cs"/>
                <a:sym typeface="Calibri"/>
              </a:rPr>
              <a:t>of users actively using these features. (Stress we need in-app analytics implemented!)</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With that being said, </a:t>
            </a:r>
            <a:r>
              <a:rPr lang="en-US" sz="1200" b="1" i="0" u="none" strike="noStrike" baseline="0" dirty="0" smtClean="0">
                <a:latin typeface="+mn-lt"/>
                <a:ea typeface="+mn-ea"/>
                <a:cs typeface="+mn-cs"/>
                <a:sym typeface="Calibri"/>
              </a:rPr>
              <a:t>let’s move forward </a:t>
            </a:r>
            <a:r>
              <a:rPr lang="en-US" sz="1200" b="0" i="0" u="none" strike="noStrike" baseline="0" dirty="0" smtClean="0">
                <a:latin typeface="+mn-lt"/>
                <a:ea typeface="+mn-ea"/>
                <a:cs typeface="+mn-cs"/>
                <a:sym typeface="Calibri"/>
              </a:rPr>
              <a:t>and see how we can </a:t>
            </a:r>
            <a:r>
              <a:rPr lang="en-US" sz="1200" b="1" i="0" u="none" strike="noStrike" baseline="0" dirty="0" smtClean="0">
                <a:latin typeface="+mn-lt"/>
                <a:ea typeface="+mn-ea"/>
                <a:cs typeface="+mn-cs"/>
                <a:sym typeface="Calibri"/>
              </a:rPr>
              <a:t>highlight</a:t>
            </a:r>
            <a:r>
              <a:rPr lang="en-US" sz="1200" b="0" i="0" u="none" strike="noStrike" baseline="0" dirty="0" smtClean="0">
                <a:latin typeface="+mn-lt"/>
                <a:ea typeface="+mn-ea"/>
                <a:cs typeface="+mn-cs"/>
                <a:sym typeface="Calibri"/>
              </a:rPr>
              <a:t> these features with </a:t>
            </a:r>
            <a:r>
              <a:rPr lang="en-US" sz="1200" b="1" i="0" u="none" strike="noStrike" baseline="0" dirty="0" smtClean="0">
                <a:latin typeface="+mn-lt"/>
                <a:ea typeface="+mn-ea"/>
                <a:cs typeface="+mn-cs"/>
                <a:sym typeface="Calibri"/>
              </a:rPr>
              <a:t>empty states. </a:t>
            </a:r>
            <a:endParaRPr lang="en-US" dirty="0"/>
          </a:p>
        </p:txBody>
      </p:sp>
    </p:spTree>
    <p:extLst>
      <p:ext uri="{BB962C8B-B14F-4D97-AF65-F5344CB8AC3E}">
        <p14:creationId xmlns:p14="http://schemas.microsoft.com/office/powerpoint/2010/main" val="1673911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Alarm/Text/Call </a:t>
            </a:r>
            <a:r>
              <a:rPr lang="en-US" sz="1200" b="0" i="0" u="none" strike="noStrike" baseline="0" dirty="0" err="1" smtClean="0">
                <a:latin typeface="+mn-lt"/>
                <a:ea typeface="+mn-ea"/>
                <a:cs typeface="+mn-cs"/>
                <a:sym typeface="Calibri"/>
              </a:rPr>
              <a:t>EmptyState</a:t>
            </a:r>
            <a:r>
              <a:rPr lang="en-US" sz="1200" b="0" i="0" u="none" strike="noStrike" baseline="0" dirty="0" smtClean="0">
                <a:latin typeface="+mn-lt"/>
                <a:ea typeface="+mn-ea"/>
                <a:cs typeface="+mn-cs"/>
                <a:sym typeface="Calibri"/>
              </a:rPr>
              <a:t> Views Slide</a:t>
            </a:r>
          </a:p>
          <a:p>
            <a:r>
              <a:rPr lang="en-US" sz="1200" b="0" i="0" u="none" strike="noStrike" baseline="0" dirty="0" smtClean="0">
                <a:latin typeface="+mn-lt"/>
                <a:ea typeface="+mn-ea"/>
                <a:cs typeface="+mn-cs"/>
                <a:sym typeface="Calibri"/>
              </a:rPr>
              <a:t>Summary: </a:t>
            </a:r>
            <a:r>
              <a:rPr lang="en-US" sz="1200" b="1" i="0" u="none" strike="noStrike" baseline="0" dirty="0" smtClean="0">
                <a:latin typeface="+mn-lt"/>
                <a:ea typeface="+mn-ea"/>
                <a:cs typeface="+mn-cs"/>
                <a:sym typeface="Calibri"/>
              </a:rPr>
              <a:t>Empty state </a:t>
            </a:r>
            <a:r>
              <a:rPr lang="en-US" sz="1200" b="0" i="0" u="none" strike="noStrike" baseline="0" dirty="0" smtClean="0">
                <a:latin typeface="+mn-lt"/>
                <a:ea typeface="+mn-ea"/>
                <a:cs typeface="+mn-cs"/>
                <a:sym typeface="Calibri"/>
              </a:rPr>
              <a:t>is probably the most </a:t>
            </a:r>
            <a:r>
              <a:rPr lang="en-US" sz="1200" b="1" i="0" u="none" strike="noStrike" baseline="0" dirty="0" smtClean="0">
                <a:latin typeface="+mn-lt"/>
                <a:ea typeface="+mn-ea"/>
                <a:cs typeface="+mn-cs"/>
                <a:sym typeface="Calibri"/>
              </a:rPr>
              <a:t>overlooked </a:t>
            </a:r>
            <a:r>
              <a:rPr lang="en-US" sz="1200" b="0" i="0" u="none" strike="noStrike" baseline="0" dirty="0" smtClean="0">
                <a:latin typeface="+mn-lt"/>
                <a:ea typeface="+mn-ea"/>
                <a:cs typeface="+mn-cs"/>
                <a:sym typeface="Calibri"/>
              </a:rPr>
              <a:t>aspect of </a:t>
            </a:r>
            <a:r>
              <a:rPr lang="en-US" sz="1200" b="1" i="0" u="none" strike="noStrike" baseline="0" dirty="0" err="1" smtClean="0">
                <a:latin typeface="+mn-lt"/>
                <a:ea typeface="+mn-ea"/>
                <a:cs typeface="+mn-cs"/>
                <a:sym typeface="Calibri"/>
              </a:rPr>
              <a:t>ux</a:t>
            </a:r>
            <a:r>
              <a:rPr lang="en-US" sz="1200" b="1" i="0" u="none" strike="noStrike" baseline="0" dirty="0" smtClean="0">
                <a:latin typeface="+mn-lt"/>
                <a:ea typeface="+mn-ea"/>
                <a:cs typeface="+mn-cs"/>
                <a:sym typeface="Calibri"/>
              </a:rPr>
              <a:t> design </a:t>
            </a:r>
            <a:r>
              <a:rPr lang="en-US" sz="1200" b="0" i="0" u="none" strike="noStrike" baseline="0" dirty="0" smtClean="0">
                <a:latin typeface="+mn-lt"/>
                <a:ea typeface="+mn-ea"/>
                <a:cs typeface="+mn-cs"/>
                <a:sym typeface="Calibri"/>
              </a:rPr>
              <a:t>, and it could be the </a:t>
            </a:r>
            <a:r>
              <a:rPr lang="en-US" sz="1200" b="1" i="0" u="none" strike="noStrike" baseline="0" dirty="0" smtClean="0">
                <a:latin typeface="+mn-lt"/>
                <a:ea typeface="+mn-ea"/>
                <a:cs typeface="+mn-cs"/>
                <a:sym typeface="Calibri"/>
              </a:rPr>
              <a:t>most important.</a:t>
            </a:r>
          </a:p>
          <a:p>
            <a:endParaRPr lang="en-US" sz="1200" b="1"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 A useful empty state </a:t>
            </a:r>
            <a:r>
              <a:rPr lang="en-US" sz="1200" b="1" i="0" u="none" strike="noStrike" baseline="0" dirty="0" smtClean="0">
                <a:latin typeface="+mn-lt"/>
                <a:ea typeface="+mn-ea"/>
                <a:cs typeface="+mn-cs"/>
                <a:sym typeface="Calibri"/>
              </a:rPr>
              <a:t>tells you </a:t>
            </a:r>
            <a:r>
              <a:rPr lang="en-US" sz="1200" b="1" i="1" u="none" strike="noStrike" baseline="0" dirty="0" smtClean="0">
                <a:latin typeface="+mn-lt"/>
                <a:ea typeface="+mn-ea"/>
                <a:cs typeface="+mn-cs"/>
                <a:sym typeface="Calibri"/>
              </a:rPr>
              <a:t>what </a:t>
            </a:r>
            <a:r>
              <a:rPr lang="en-US" sz="1200" b="1" i="0" u="none" strike="noStrike" baseline="0" dirty="0" smtClean="0">
                <a:latin typeface="+mn-lt"/>
                <a:ea typeface="+mn-ea"/>
                <a:cs typeface="+mn-cs"/>
                <a:sym typeface="Calibri"/>
              </a:rPr>
              <a:t>it’s for, </a:t>
            </a:r>
            <a:r>
              <a:rPr lang="en-US" sz="1200" b="1" i="1" u="none" strike="noStrike" baseline="0" dirty="0" smtClean="0">
                <a:latin typeface="+mn-lt"/>
                <a:ea typeface="+mn-ea"/>
                <a:cs typeface="+mn-cs"/>
                <a:sym typeface="Calibri"/>
              </a:rPr>
              <a:t>why </a:t>
            </a:r>
            <a:r>
              <a:rPr lang="en-US" sz="1200" b="1" i="0" u="none" strike="noStrike" baseline="0" dirty="0" smtClean="0">
                <a:latin typeface="+mn-lt"/>
                <a:ea typeface="+mn-ea"/>
                <a:cs typeface="+mn-cs"/>
                <a:sym typeface="Calibri"/>
              </a:rPr>
              <a:t>you’re seeing it, and </a:t>
            </a:r>
            <a:r>
              <a:rPr lang="en-US" sz="1200" b="1" i="1" u="none" strike="noStrike" baseline="0" dirty="0" smtClean="0">
                <a:latin typeface="+mn-lt"/>
                <a:ea typeface="+mn-ea"/>
                <a:cs typeface="+mn-cs"/>
                <a:sym typeface="Calibri"/>
              </a:rPr>
              <a:t>how </a:t>
            </a:r>
            <a:r>
              <a:rPr lang="en-US" sz="1200" b="1" i="0" u="none" strike="noStrike" baseline="0" dirty="0" smtClean="0">
                <a:latin typeface="+mn-lt"/>
                <a:ea typeface="+mn-ea"/>
                <a:cs typeface="+mn-cs"/>
                <a:sym typeface="Calibri"/>
              </a:rPr>
              <a:t>you can fill it up </a:t>
            </a:r>
            <a:r>
              <a:rPr lang="en-US" sz="1200" b="0" i="0" u="none" strike="noStrike" baseline="0" dirty="0" smtClean="0">
                <a:latin typeface="+mn-lt"/>
                <a:ea typeface="+mn-ea"/>
                <a:cs typeface="+mn-cs"/>
                <a:sym typeface="Calibri"/>
              </a:rPr>
              <a:t>…. (what, why and how) is the formula for reengaging</a:t>
            </a:r>
          </a:p>
          <a:p>
            <a:r>
              <a:rPr lang="en-US" sz="1200" b="0" i="0" u="none" strike="noStrike" baseline="0" dirty="0" smtClean="0">
                <a:latin typeface="+mn-lt"/>
                <a:ea typeface="+mn-ea"/>
                <a:cs typeface="+mn-cs"/>
                <a:sym typeface="Calibri"/>
              </a:rPr>
              <a:t>your user, but also keep in mind that it’s the bare minimum requirement for an empty state.”</a:t>
            </a:r>
          </a:p>
          <a:p>
            <a:r>
              <a:rPr lang="en-US" sz="1200" b="0" i="1" u="none" strike="noStrike" baseline="0" dirty="0" smtClean="0">
                <a:latin typeface="+mn-lt"/>
                <a:ea typeface="+mn-ea"/>
                <a:cs typeface="+mn-cs"/>
                <a:sym typeface="Calibri"/>
              </a:rPr>
              <a:t>Benjamin </a:t>
            </a:r>
            <a:r>
              <a:rPr lang="en-US" sz="1200" b="0" i="1" u="none" strike="noStrike" baseline="0" dirty="0" err="1" smtClean="0">
                <a:latin typeface="+mn-lt"/>
                <a:ea typeface="+mn-ea"/>
                <a:cs typeface="+mn-cs"/>
                <a:sym typeface="Calibri"/>
              </a:rPr>
              <a:t>Brandall</a:t>
            </a:r>
            <a:endParaRPr lang="en-US" sz="1200" b="0" i="1" u="none" strike="noStrike" baseline="0" dirty="0" smtClean="0">
              <a:latin typeface="+mn-lt"/>
              <a:ea typeface="+mn-ea"/>
              <a:cs typeface="+mn-cs"/>
              <a:sym typeface="Calibri"/>
            </a:endParaRPr>
          </a:p>
          <a:p>
            <a:endParaRPr lang="en-US" sz="1200" b="0" i="1"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Consider redesigning our </a:t>
            </a:r>
            <a:r>
              <a:rPr lang="en-US" sz="1200" b="1" i="0" u="none" strike="noStrike" baseline="0" dirty="0" smtClean="0">
                <a:latin typeface="+mn-lt"/>
                <a:ea typeface="+mn-ea"/>
                <a:cs typeface="+mn-cs"/>
                <a:sym typeface="Calibri"/>
              </a:rPr>
              <a:t>empty states on different screens that tells the user what they should be expecting </a:t>
            </a:r>
            <a:r>
              <a:rPr lang="en-US" sz="1200" b="0" i="0" u="none" strike="noStrike" baseline="0" dirty="0" smtClean="0">
                <a:latin typeface="+mn-lt"/>
                <a:ea typeface="+mn-ea"/>
                <a:cs typeface="+mn-cs"/>
                <a:sym typeface="Calibri"/>
              </a:rPr>
              <a:t>. It is an extremely helpful for users to learn about our system with these temporary empty screens. On the slide here, you can see some interesting empty state designs. Consider how helpful this would be </a:t>
            </a:r>
            <a:r>
              <a:rPr lang="en-US" sz="1200" b="1" i="0" u="none" strike="noStrike" baseline="0" dirty="0" smtClean="0">
                <a:latin typeface="+mn-lt"/>
                <a:ea typeface="+mn-ea"/>
                <a:cs typeface="+mn-cs"/>
                <a:sym typeface="Calibri"/>
              </a:rPr>
              <a:t>if it’s applied to a user’s “empty” favorite/contact/message screens?</a:t>
            </a:r>
          </a:p>
          <a:p>
            <a:endParaRPr lang="en-US" dirty="0" smtClean="0"/>
          </a:p>
          <a:p>
            <a:r>
              <a:rPr lang="en-US" sz="1200" b="1" i="0" u="none" strike="noStrike" baseline="0" dirty="0" smtClean="0">
                <a:latin typeface="+mn-lt"/>
                <a:ea typeface="+mn-ea"/>
                <a:cs typeface="+mn-cs"/>
                <a:sym typeface="Calibri"/>
              </a:rPr>
              <a:t>This will help cope with the low active use rate, </a:t>
            </a:r>
            <a:r>
              <a:rPr lang="en-US" sz="1200" b="0" i="0" u="none" strike="noStrike" baseline="0" dirty="0" smtClean="0">
                <a:latin typeface="+mn-lt"/>
                <a:ea typeface="+mn-ea"/>
                <a:cs typeface="+mn-cs"/>
                <a:sym typeface="Calibri"/>
              </a:rPr>
              <a:t>and reduce redundant support desk tickets. </a:t>
            </a:r>
            <a:r>
              <a:rPr lang="en-US" sz="1200" b="1" i="0" u="none" strike="noStrike" baseline="0" dirty="0" smtClean="0">
                <a:latin typeface="+mn-lt"/>
                <a:ea typeface="+mn-ea"/>
                <a:cs typeface="+mn-cs"/>
                <a:sym typeface="Calibri"/>
              </a:rPr>
              <a:t>A well designed app, should be able to explain itself to users. Users should eventually learn how to navigate our system with confident and not have to guess what “Contacts” </a:t>
            </a:r>
            <a:r>
              <a:rPr lang="en-US" sz="1200" b="0" i="0" u="none" strike="noStrike" baseline="0" dirty="0" smtClean="0">
                <a:latin typeface="+mn-lt"/>
                <a:ea typeface="+mn-ea"/>
                <a:cs typeface="+mn-cs"/>
                <a:sym typeface="Calibri"/>
              </a:rPr>
              <a:t>mean in our system.</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Another place a we might want to implement this type of system </a:t>
            </a:r>
            <a:r>
              <a:rPr lang="en-US" sz="1200" b="1" i="0" u="none" strike="noStrike" baseline="0" dirty="0" smtClean="0">
                <a:latin typeface="+mn-lt"/>
                <a:ea typeface="+mn-ea"/>
                <a:cs typeface="+mn-cs"/>
                <a:sym typeface="Calibri"/>
              </a:rPr>
              <a:t>feedback/documentation is in error messages. </a:t>
            </a:r>
            <a:r>
              <a:rPr lang="en-US" sz="1200" b="0" i="0" u="none" strike="noStrike" baseline="0" dirty="0" smtClean="0">
                <a:latin typeface="+mn-lt"/>
                <a:ea typeface="+mn-ea"/>
                <a:cs typeface="+mn-cs"/>
                <a:sym typeface="Calibri"/>
              </a:rPr>
              <a:t>Referring back to the usability</a:t>
            </a:r>
          </a:p>
          <a:p>
            <a:r>
              <a:rPr lang="en-US" sz="1200" b="0" i="0" u="none" strike="noStrike" baseline="0" dirty="0" smtClean="0">
                <a:latin typeface="+mn-lt"/>
                <a:ea typeface="+mn-ea"/>
                <a:cs typeface="+mn-cs"/>
                <a:sym typeface="Calibri"/>
              </a:rPr>
              <a:t>evaluation metrics, these </a:t>
            </a:r>
            <a:r>
              <a:rPr lang="en-US" sz="1200" b="1" i="0" u="none" strike="noStrike" baseline="0" dirty="0" smtClean="0">
                <a:latin typeface="+mn-lt"/>
                <a:ea typeface="+mn-ea"/>
                <a:cs typeface="+mn-cs"/>
                <a:sym typeface="Calibri"/>
              </a:rPr>
              <a:t>feedbacks </a:t>
            </a:r>
            <a:r>
              <a:rPr lang="en-US" sz="1200" b="0" i="0" u="none" strike="noStrike" baseline="0" dirty="0" smtClean="0">
                <a:latin typeface="+mn-lt"/>
                <a:ea typeface="+mn-ea"/>
                <a:cs typeface="+mn-cs"/>
                <a:sym typeface="Calibri"/>
              </a:rPr>
              <a:t>are an excellent </a:t>
            </a:r>
            <a:r>
              <a:rPr lang="en-US" sz="1200" b="1" i="0" u="none" strike="noStrike" baseline="0" dirty="0" smtClean="0">
                <a:latin typeface="+mn-lt"/>
                <a:ea typeface="+mn-ea"/>
                <a:cs typeface="+mn-cs"/>
                <a:sym typeface="Calibri"/>
              </a:rPr>
              <a:t>examples </a:t>
            </a:r>
            <a:r>
              <a:rPr lang="en-US" sz="1200" b="0" i="0" u="none" strike="noStrike" baseline="0" dirty="0" smtClean="0">
                <a:latin typeface="+mn-lt"/>
                <a:ea typeface="+mn-ea"/>
                <a:cs typeface="+mn-cs"/>
                <a:sym typeface="Calibri"/>
              </a:rPr>
              <a:t>of “ </a:t>
            </a:r>
            <a:r>
              <a:rPr lang="en-US" sz="1200" b="1" i="0" u="none" strike="noStrike" baseline="0" dirty="0" smtClean="0">
                <a:latin typeface="+mn-lt"/>
                <a:ea typeface="+mn-ea"/>
                <a:cs typeface="+mn-cs"/>
                <a:sym typeface="Calibri"/>
              </a:rPr>
              <a:t>helping users recognize, diagnose, and recover from errors.</a:t>
            </a:r>
            <a:endParaRPr lang="en-US" dirty="0"/>
          </a:p>
        </p:txBody>
      </p:sp>
    </p:spTree>
    <p:extLst>
      <p:ext uri="{BB962C8B-B14F-4D97-AF65-F5344CB8AC3E}">
        <p14:creationId xmlns:p14="http://schemas.microsoft.com/office/powerpoint/2010/main" val="3259764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Competitor’s Design</a:t>
            </a:r>
          </a:p>
          <a:p>
            <a:r>
              <a:rPr lang="en-US" sz="1200" b="0" i="0" u="none" strike="noStrike" baseline="0" dirty="0" smtClean="0">
                <a:latin typeface="+mn-lt"/>
                <a:ea typeface="+mn-ea"/>
                <a:cs typeface="+mn-cs"/>
                <a:sym typeface="Calibri"/>
              </a:rPr>
              <a:t>Summary: Here, </a:t>
            </a:r>
            <a:r>
              <a:rPr lang="en-US" sz="1200" b="1" i="0" u="none" strike="noStrike" baseline="0" dirty="0" smtClean="0">
                <a:latin typeface="+mn-lt"/>
                <a:ea typeface="+mn-ea"/>
                <a:cs typeface="+mn-cs"/>
                <a:sym typeface="Calibri"/>
              </a:rPr>
              <a:t>I would like to show you briefly </a:t>
            </a:r>
            <a:r>
              <a:rPr lang="en-US" sz="1200" b="0" i="0" u="none" strike="noStrike" baseline="0" dirty="0" smtClean="0">
                <a:latin typeface="+mn-lt"/>
                <a:ea typeface="+mn-ea"/>
                <a:cs typeface="+mn-cs"/>
                <a:sym typeface="Calibri"/>
              </a:rPr>
              <a:t>what our competitor’s user interface look like. You will see </a:t>
            </a:r>
            <a:r>
              <a:rPr lang="en-US" sz="1200" b="1" i="0" u="none" strike="noStrike" baseline="0" dirty="0" err="1" smtClean="0">
                <a:latin typeface="+mn-lt"/>
                <a:ea typeface="+mn-ea"/>
                <a:cs typeface="+mn-cs"/>
                <a:sym typeface="Calibri"/>
              </a:rPr>
              <a:t>Vocera</a:t>
            </a:r>
            <a:r>
              <a:rPr lang="en-US" sz="1200" b="1" i="0" u="none" strike="noStrike" baseline="0" dirty="0" smtClean="0">
                <a:latin typeface="+mn-lt"/>
                <a:ea typeface="+mn-ea"/>
                <a:cs typeface="+mn-cs"/>
                <a:sym typeface="Calibri"/>
              </a:rPr>
              <a:t> </a:t>
            </a:r>
            <a:r>
              <a:rPr lang="en-US" sz="1200" b="0" i="0" u="none" strike="noStrike" baseline="0" dirty="0" smtClean="0">
                <a:latin typeface="+mn-lt"/>
                <a:ea typeface="+mn-ea"/>
                <a:cs typeface="+mn-cs"/>
                <a:sym typeface="Calibri"/>
              </a:rPr>
              <a:t>utilizes its </a:t>
            </a:r>
            <a:r>
              <a:rPr lang="en-US" sz="1200" b="1" i="0" u="none" strike="noStrike" baseline="0" dirty="0" smtClean="0">
                <a:latin typeface="+mn-lt"/>
                <a:ea typeface="+mn-ea"/>
                <a:cs typeface="+mn-cs"/>
                <a:sym typeface="Calibri"/>
              </a:rPr>
              <a:t>key brand colo</a:t>
            </a:r>
            <a:r>
              <a:rPr lang="en-US" altLang="zh-CN" sz="1200" b="1" i="0" u="none" strike="noStrike" baseline="0" dirty="0" smtClean="0">
                <a:latin typeface="+mn-lt"/>
                <a:ea typeface="+mn-ea"/>
                <a:cs typeface="+mn-cs"/>
                <a:sym typeface="Calibri"/>
              </a:rPr>
              <a:t>r.</a:t>
            </a:r>
            <a:r>
              <a:rPr lang="en-US" sz="1200" b="0" i="0" u="none" strike="noStrike" baseline="0" dirty="0" smtClean="0">
                <a:latin typeface="+mn-lt"/>
                <a:ea typeface="+mn-ea"/>
                <a:cs typeface="+mn-cs"/>
                <a:sym typeface="Calibri"/>
              </a:rPr>
              <a:t>  Almost immediately you would </a:t>
            </a:r>
            <a:r>
              <a:rPr lang="en-US" sz="1200" b="1" i="0" u="none" strike="noStrike" baseline="0" dirty="0" smtClean="0">
                <a:latin typeface="+mn-lt"/>
                <a:ea typeface="+mn-ea"/>
                <a:cs typeface="+mn-cs"/>
                <a:sym typeface="Calibri"/>
              </a:rPr>
              <a:t>recognize </a:t>
            </a:r>
            <a:r>
              <a:rPr lang="en-US" sz="1200" b="0" i="0" u="none" strike="noStrike" baseline="0" dirty="0" smtClean="0">
                <a:latin typeface="+mn-lt"/>
                <a:ea typeface="+mn-ea"/>
                <a:cs typeface="+mn-cs"/>
                <a:sym typeface="Calibri"/>
              </a:rPr>
              <a:t>its </a:t>
            </a:r>
            <a:r>
              <a:rPr lang="en-US" sz="1200" b="1" i="0" u="none" strike="noStrike" baseline="0" dirty="0" err="1" smtClean="0">
                <a:latin typeface="+mn-lt"/>
                <a:ea typeface="+mn-ea"/>
                <a:cs typeface="+mn-cs"/>
                <a:sym typeface="Calibri"/>
              </a:rPr>
              <a:t>Vocera</a:t>
            </a:r>
            <a:r>
              <a:rPr lang="en-US" sz="1200" b="1" i="0" u="none" strike="noStrike" baseline="0" dirty="0" smtClean="0">
                <a:latin typeface="+mn-lt"/>
                <a:ea typeface="+mn-ea"/>
                <a:cs typeface="+mn-cs"/>
                <a:sym typeface="Calibri"/>
              </a:rPr>
              <a:t> </a:t>
            </a:r>
            <a:r>
              <a:rPr lang="en-US" sz="1200" b="0" i="0" u="none" strike="noStrike" baseline="0" dirty="0" smtClean="0">
                <a:latin typeface="+mn-lt"/>
                <a:ea typeface="+mn-ea"/>
                <a:cs typeface="+mn-cs"/>
                <a:sym typeface="Calibri"/>
              </a:rPr>
              <a:t>without even needing a logo. On the other hand, you will see </a:t>
            </a:r>
            <a:r>
              <a:rPr lang="en-US" sz="1200" b="1" i="0" u="none" strike="noStrike" baseline="0" dirty="0" smtClean="0">
                <a:latin typeface="+mn-lt"/>
                <a:ea typeface="+mn-ea"/>
                <a:cs typeface="+mn-cs"/>
                <a:sym typeface="Calibri"/>
              </a:rPr>
              <a:t>Cerner’s </a:t>
            </a:r>
            <a:r>
              <a:rPr lang="en-US" sz="1200" b="0" i="0" u="none" strike="noStrike" baseline="0" dirty="0" smtClean="0">
                <a:latin typeface="+mn-lt"/>
                <a:ea typeface="+mn-ea"/>
                <a:cs typeface="+mn-cs"/>
                <a:sym typeface="Calibri"/>
              </a:rPr>
              <a:t>fairly </a:t>
            </a:r>
            <a:r>
              <a:rPr lang="en-US" sz="1200" b="1" i="0" u="none" strike="noStrike" baseline="0" dirty="0" smtClean="0">
                <a:latin typeface="+mn-lt"/>
                <a:ea typeface="+mn-ea"/>
                <a:cs typeface="+mn-cs"/>
                <a:sym typeface="Calibri"/>
              </a:rPr>
              <a:t>simplistic UI </a:t>
            </a:r>
            <a:r>
              <a:rPr lang="en-US" sz="1200" b="0" i="0" u="none" strike="noStrike" baseline="0" dirty="0" smtClean="0">
                <a:latin typeface="+mn-lt"/>
                <a:ea typeface="+mn-ea"/>
                <a:cs typeface="+mn-cs"/>
                <a:sym typeface="Calibri"/>
              </a:rPr>
              <a:t>that matches </a:t>
            </a:r>
            <a:r>
              <a:rPr lang="en-US" sz="1200" b="1" i="0" u="none" strike="noStrike" baseline="0" dirty="0" smtClean="0">
                <a:latin typeface="+mn-lt"/>
                <a:ea typeface="+mn-ea"/>
                <a:cs typeface="+mn-cs"/>
                <a:sym typeface="Calibri"/>
              </a:rPr>
              <a:t>highly with the IOS default standard </a:t>
            </a:r>
            <a:r>
              <a:rPr lang="en-US" sz="1200" b="0" i="0" u="none" strike="noStrike" baseline="0" dirty="0" smtClean="0">
                <a:latin typeface="+mn-lt"/>
                <a:ea typeface="+mn-ea"/>
                <a:cs typeface="+mn-cs"/>
                <a:sym typeface="Calibri"/>
              </a:rPr>
              <a:t>, making this much of a comfortable UI for anyone new to Cerner’s app.</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These two sample UIs serve as a </a:t>
            </a:r>
            <a:r>
              <a:rPr lang="en-US" sz="1200" b="1" i="0" u="none" strike="noStrike" baseline="0" dirty="0" smtClean="0">
                <a:latin typeface="+mn-lt"/>
                <a:ea typeface="+mn-ea"/>
                <a:cs typeface="+mn-cs"/>
                <a:sym typeface="Calibri"/>
              </a:rPr>
              <a:t>reminder </a:t>
            </a:r>
            <a:r>
              <a:rPr lang="en-US" sz="1200" b="0" i="0" u="none" strike="noStrike" baseline="0" dirty="0" smtClean="0">
                <a:latin typeface="+mn-lt"/>
                <a:ea typeface="+mn-ea"/>
                <a:cs typeface="+mn-cs"/>
                <a:sym typeface="Calibri"/>
              </a:rPr>
              <a:t>that we should make our </a:t>
            </a:r>
            <a:r>
              <a:rPr lang="en-US" sz="1200" b="1" i="0" u="none" strike="noStrike" baseline="0" dirty="0" err="1" smtClean="0">
                <a:latin typeface="+mn-lt"/>
                <a:ea typeface="+mn-ea"/>
                <a:cs typeface="+mn-cs"/>
                <a:sym typeface="Calibri"/>
              </a:rPr>
              <a:t>Rubine</a:t>
            </a:r>
            <a:r>
              <a:rPr lang="en-US" sz="1200" b="1" i="0" u="none" strike="noStrike" baseline="0" dirty="0" smtClean="0">
                <a:latin typeface="+mn-lt"/>
                <a:ea typeface="+mn-ea"/>
                <a:cs typeface="+mn-cs"/>
                <a:sym typeface="Calibri"/>
              </a:rPr>
              <a:t> RED </a:t>
            </a:r>
            <a:r>
              <a:rPr lang="en-US" sz="1200" b="0" i="0" u="none" strike="noStrike" baseline="0" dirty="0" smtClean="0">
                <a:latin typeface="+mn-lt"/>
                <a:ea typeface="+mn-ea"/>
                <a:cs typeface="+mn-cs"/>
                <a:sym typeface="Calibri"/>
              </a:rPr>
              <a:t>more prominent in our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system while </a:t>
            </a:r>
            <a:r>
              <a:rPr lang="en-US" sz="1200" b="1" i="0" u="none" strike="noStrike" baseline="0" dirty="0" smtClean="0">
                <a:latin typeface="+mn-lt"/>
                <a:ea typeface="+mn-ea"/>
                <a:cs typeface="+mn-cs"/>
                <a:sym typeface="Calibri"/>
              </a:rPr>
              <a:t>sustaining IOS standards </a:t>
            </a:r>
            <a:r>
              <a:rPr lang="en-US" sz="1200" b="0" i="0" u="none" strike="noStrike" baseline="0" dirty="0" smtClean="0">
                <a:latin typeface="+mn-lt"/>
                <a:ea typeface="+mn-ea"/>
                <a:cs typeface="+mn-cs"/>
                <a:sym typeface="Calibri"/>
              </a:rPr>
              <a:t>to make sure end users are comfortable to use.</a:t>
            </a:r>
            <a:endParaRPr lang="en-US" dirty="0"/>
          </a:p>
        </p:txBody>
      </p:sp>
    </p:spTree>
    <p:extLst>
      <p:ext uri="{BB962C8B-B14F-4D97-AF65-F5344CB8AC3E}">
        <p14:creationId xmlns:p14="http://schemas.microsoft.com/office/powerpoint/2010/main" val="3455200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//Removed hyperlink.</a:t>
            </a:r>
            <a:r>
              <a:rPr lang="en-US" baseline="0" dirty="0" smtClean="0"/>
              <a:t> I</a:t>
            </a:r>
            <a:r>
              <a:rPr lang="en-US" dirty="0" smtClean="0"/>
              <a:t>nternal information</a:t>
            </a:r>
            <a:r>
              <a:rPr lang="en-US" baseline="0" dirty="0" smtClean="0"/>
              <a:t> </a:t>
            </a:r>
            <a:endParaRPr lang="en-US" dirty="0"/>
          </a:p>
        </p:txBody>
      </p:sp>
    </p:spTree>
    <p:extLst>
      <p:ext uri="{BB962C8B-B14F-4D97-AF65-F5344CB8AC3E}">
        <p14:creationId xmlns:p14="http://schemas.microsoft.com/office/powerpoint/2010/main" val="293276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a:t>
            </a:r>
            <a:r>
              <a:rPr lang="en-US" sz="1200" b="0" i="0" u="none" strike="noStrike" baseline="0" dirty="0" err="1" smtClean="0">
                <a:latin typeface="+mn-lt"/>
                <a:ea typeface="+mn-ea"/>
                <a:cs typeface="+mn-cs"/>
                <a:sym typeface="Calibri"/>
              </a:rPr>
              <a:t>Cspecific</a:t>
            </a:r>
            <a:r>
              <a:rPr lang="en-US" sz="1200" b="0" i="0" u="none" strike="noStrike" baseline="0" dirty="0" smtClean="0">
                <a:latin typeface="+mn-lt"/>
                <a:ea typeface="+mn-ea"/>
                <a:cs typeface="+mn-cs"/>
                <a:sym typeface="Calibri"/>
              </a:rPr>
              <a:t> hypothesis was removed from this presentation due to the amount of internal information </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Summary: One of the </a:t>
            </a:r>
            <a:r>
              <a:rPr lang="en-US" sz="1200" b="1" i="0" u="none" strike="noStrike" baseline="0" dirty="0" smtClean="0">
                <a:latin typeface="+mn-lt"/>
                <a:ea typeface="+mn-ea"/>
                <a:cs typeface="+mn-cs"/>
                <a:sym typeface="Calibri"/>
              </a:rPr>
              <a:t>goal </a:t>
            </a:r>
            <a:r>
              <a:rPr lang="en-US" sz="1200" b="0" i="0" u="none" strike="noStrike" baseline="0" dirty="0" smtClean="0">
                <a:latin typeface="+mn-lt"/>
                <a:ea typeface="+mn-ea"/>
                <a:cs typeface="+mn-cs"/>
                <a:sym typeface="Calibri"/>
              </a:rPr>
              <a:t>for me and this presentation is to encourage managers to </a:t>
            </a:r>
            <a:r>
              <a:rPr lang="en-US" sz="1200" b="1" i="0" u="none" strike="noStrike" baseline="0" dirty="0" smtClean="0">
                <a:latin typeface="+mn-lt"/>
                <a:ea typeface="+mn-ea"/>
                <a:cs typeface="+mn-cs"/>
                <a:sym typeface="Calibri"/>
              </a:rPr>
              <a:t>incorporate this concept of iterative process design in the deployment process </a:t>
            </a:r>
            <a:r>
              <a:rPr lang="en-US" sz="1200" b="0" i="0" u="none" strike="noStrike" baseline="0" dirty="0" smtClean="0">
                <a:latin typeface="+mn-lt"/>
                <a:ea typeface="+mn-ea"/>
                <a:cs typeface="+mn-cs"/>
                <a:sym typeface="Calibri"/>
              </a:rPr>
              <a:t>. Generally we have this structure, </a:t>
            </a:r>
            <a:r>
              <a:rPr lang="en-US" sz="1200" b="1" i="0" u="none" strike="noStrike" baseline="0" dirty="0" smtClean="0">
                <a:latin typeface="+mn-lt"/>
                <a:ea typeface="+mn-ea"/>
                <a:cs typeface="+mn-cs"/>
                <a:sym typeface="Calibri"/>
              </a:rPr>
              <a:t>id problem, hypo </a:t>
            </a:r>
            <a:r>
              <a:rPr lang="en-US" sz="1200" b="0" i="0" u="none" strike="noStrike" baseline="0" dirty="0" smtClean="0">
                <a:latin typeface="+mn-lt"/>
                <a:ea typeface="+mn-ea"/>
                <a:cs typeface="+mn-cs"/>
                <a:sym typeface="Calibri"/>
              </a:rPr>
              <a:t>... to ensure the </a:t>
            </a:r>
            <a:r>
              <a:rPr lang="en-US" sz="1200" b="1" i="0" u="none" strike="noStrike" baseline="0" dirty="0" smtClean="0">
                <a:latin typeface="+mn-lt"/>
                <a:ea typeface="+mn-ea"/>
                <a:cs typeface="+mn-cs"/>
                <a:sym typeface="Calibri"/>
              </a:rPr>
              <a:t>final product we ship has top of class UX </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From </a:t>
            </a:r>
            <a:r>
              <a:rPr lang="en-US" sz="1200" b="1" i="0" u="none" strike="noStrike" baseline="0" dirty="0" smtClean="0">
                <a:latin typeface="+mn-lt"/>
                <a:ea typeface="+mn-ea"/>
                <a:cs typeface="+mn-cs"/>
                <a:sym typeface="Calibri"/>
              </a:rPr>
              <a:t>what I’ve learned </a:t>
            </a:r>
            <a:r>
              <a:rPr lang="en-US" sz="1200" b="0" i="0" u="none" strike="noStrike" baseline="0" dirty="0" smtClean="0">
                <a:latin typeface="+mn-lt"/>
                <a:ea typeface="+mn-ea"/>
                <a:cs typeface="+mn-cs"/>
                <a:sym typeface="Calibri"/>
              </a:rPr>
              <a:t>the past couple months here, we are already doing a lot of what this structured out to do, but we could use some </a:t>
            </a:r>
            <a:r>
              <a:rPr lang="en-US" sz="1200" b="1" i="0" u="none" strike="noStrike" baseline="0" dirty="0" smtClean="0">
                <a:latin typeface="+mn-lt"/>
                <a:ea typeface="+mn-ea"/>
                <a:cs typeface="+mn-cs"/>
                <a:sym typeface="Calibri"/>
              </a:rPr>
              <a:t>emphasis </a:t>
            </a:r>
            <a:r>
              <a:rPr lang="en-US" sz="1200" b="0" i="0" u="none" strike="noStrike" baseline="0" dirty="0" smtClean="0">
                <a:latin typeface="+mn-lt"/>
                <a:ea typeface="+mn-ea"/>
                <a:cs typeface="+mn-cs"/>
                <a:sym typeface="Calibri"/>
              </a:rPr>
              <a:t>on </a:t>
            </a:r>
            <a:r>
              <a:rPr lang="en-US" sz="1200" b="1" i="0" u="none" strike="noStrike" baseline="0" dirty="0" smtClean="0">
                <a:latin typeface="+mn-lt"/>
                <a:ea typeface="+mn-ea"/>
                <a:cs typeface="+mn-cs"/>
                <a:sym typeface="Calibri"/>
              </a:rPr>
              <a:t>DESIGN </a:t>
            </a:r>
            <a:r>
              <a:rPr lang="en-US" sz="1200" b="0" i="0" u="none" strike="noStrike" baseline="0" dirty="0" smtClean="0">
                <a:latin typeface="+mn-lt"/>
                <a:ea typeface="+mn-ea"/>
                <a:cs typeface="+mn-cs"/>
                <a:sym typeface="Calibri"/>
              </a:rPr>
              <a:t>aspect of things instead of </a:t>
            </a:r>
            <a:r>
              <a:rPr lang="en-US" sz="1200" b="1" i="0" u="none" strike="noStrike" baseline="0" dirty="0" smtClean="0">
                <a:latin typeface="+mn-lt"/>
                <a:ea typeface="+mn-ea"/>
                <a:cs typeface="+mn-cs"/>
                <a:sym typeface="Calibri"/>
              </a:rPr>
              <a:t>pure FEATURE </a:t>
            </a:r>
            <a:r>
              <a:rPr lang="en-US" sz="1200" b="0" i="0" u="none" strike="noStrike" baseline="0" dirty="0" smtClean="0">
                <a:latin typeface="+mn-lt"/>
                <a:ea typeface="+mn-ea"/>
                <a:cs typeface="+mn-cs"/>
                <a:sym typeface="Calibri"/>
              </a:rPr>
              <a:t>driven releases. </a:t>
            </a:r>
            <a:r>
              <a:rPr lang="en-US" sz="1200" b="1" i="0" u="none" strike="noStrike" baseline="0" dirty="0" smtClean="0">
                <a:latin typeface="+mn-lt"/>
                <a:ea typeface="+mn-ea"/>
                <a:cs typeface="+mn-cs"/>
                <a:sym typeface="Calibri"/>
              </a:rPr>
              <a:t>This design process could even be independent of the regular deployment process </a:t>
            </a:r>
            <a:r>
              <a:rPr lang="en-US" sz="1200" b="0" i="0" u="none" strike="noStrike" baseline="0" dirty="0" smtClean="0">
                <a:latin typeface="+mn-lt"/>
                <a:ea typeface="+mn-ea"/>
                <a:cs typeface="+mn-cs"/>
                <a:sym typeface="Calibri"/>
              </a:rPr>
              <a:t>. We could create prototypes and do some </a:t>
            </a:r>
            <a:r>
              <a:rPr lang="en-US" sz="1200" b="1" i="0" u="none" strike="noStrike" baseline="0" dirty="0" smtClean="0">
                <a:latin typeface="+mn-lt"/>
                <a:ea typeface="+mn-ea"/>
                <a:cs typeface="+mn-cs"/>
                <a:sym typeface="Calibri"/>
              </a:rPr>
              <a:t>initial pilot </a:t>
            </a:r>
            <a:r>
              <a:rPr lang="en-US" sz="1200" b="0" i="0" u="none" strike="noStrike" baseline="0" dirty="0" smtClean="0">
                <a:latin typeface="+mn-lt"/>
                <a:ea typeface="+mn-ea"/>
                <a:cs typeface="+mn-cs"/>
                <a:sym typeface="Calibri"/>
              </a:rPr>
              <a:t>testing with </a:t>
            </a:r>
            <a:r>
              <a:rPr lang="en-US" sz="1200" b="1" i="0" u="none" strike="noStrike" baseline="0" dirty="0" smtClean="0">
                <a:latin typeface="+mn-lt"/>
                <a:ea typeface="+mn-ea"/>
                <a:cs typeface="+mn-cs"/>
                <a:sym typeface="Calibri"/>
              </a:rPr>
              <a:t>none of the backend implementation</a:t>
            </a:r>
            <a:r>
              <a:rPr lang="en-US" sz="1200" b="0" i="0" u="none" strike="noStrike" baseline="0" dirty="0" smtClean="0">
                <a:latin typeface="+mn-lt"/>
                <a:ea typeface="+mn-ea"/>
                <a:cs typeface="+mn-cs"/>
                <a:sym typeface="Calibri"/>
              </a:rPr>
              <a:t>(using tools like </a:t>
            </a:r>
            <a:r>
              <a:rPr lang="en-US" sz="1200" b="0" i="0" u="none" strike="noStrike" baseline="0" dirty="0" err="1" smtClean="0">
                <a:latin typeface="+mn-lt"/>
                <a:ea typeface="+mn-ea"/>
                <a:cs typeface="+mn-cs"/>
                <a:sym typeface="Calibri"/>
              </a:rPr>
              <a:t>inVision</a:t>
            </a:r>
            <a:r>
              <a:rPr lang="en-US" sz="1200" b="0" i="0" u="none" strike="noStrike" baseline="0" dirty="0" smtClean="0">
                <a:latin typeface="+mn-lt"/>
                <a:ea typeface="+mn-ea"/>
                <a:cs typeface="+mn-cs"/>
                <a:sym typeface="Calibri"/>
              </a:rPr>
              <a:t>, Origami and </a:t>
            </a:r>
            <a:r>
              <a:rPr lang="en-US" sz="1200" b="0" i="0" u="none" strike="noStrike" baseline="0" dirty="0" err="1" smtClean="0">
                <a:latin typeface="+mn-lt"/>
                <a:ea typeface="+mn-ea"/>
                <a:cs typeface="+mn-cs"/>
                <a:sym typeface="Calibri"/>
              </a:rPr>
              <a:t>etc</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Essentially this should be part of the </a:t>
            </a:r>
            <a:r>
              <a:rPr lang="en-US" sz="1200" b="1" i="0" u="none" strike="noStrike" baseline="0" dirty="0" smtClean="0">
                <a:latin typeface="+mn-lt"/>
                <a:ea typeface="+mn-ea"/>
                <a:cs typeface="+mn-cs"/>
                <a:sym typeface="Calibri"/>
              </a:rPr>
              <a:t>product business review process </a:t>
            </a:r>
            <a:r>
              <a:rPr lang="en-US" sz="1200" b="0" i="0" u="none" strike="noStrike" baseline="0" dirty="0" smtClean="0">
                <a:latin typeface="+mn-lt"/>
                <a:ea typeface="+mn-ea"/>
                <a:cs typeface="+mn-cs"/>
                <a:sym typeface="Calibri"/>
              </a:rPr>
              <a:t>and final decisions are then converted into the regular triage ticketing system.</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//Go in-depth with specific user case scenarios. </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Stress analytics!</a:t>
            </a:r>
          </a:p>
          <a:p>
            <a:r>
              <a:rPr lang="en-US" sz="1200" b="0" i="0" u="none" strike="noStrike" baseline="0" dirty="0" smtClean="0">
                <a:latin typeface="+mn-lt"/>
                <a:ea typeface="+mn-ea"/>
                <a:cs typeface="+mn-cs"/>
                <a:sym typeface="Calibri"/>
              </a:rPr>
              <a:t>With that being said, we need a </a:t>
            </a:r>
            <a:r>
              <a:rPr lang="en-US" sz="1200" b="1" i="0" u="none" strike="noStrike" baseline="0" dirty="0" smtClean="0">
                <a:latin typeface="+mn-lt"/>
                <a:ea typeface="+mn-ea"/>
                <a:cs typeface="+mn-cs"/>
                <a:sym typeface="Calibri"/>
              </a:rPr>
              <a:t>more objective way </a:t>
            </a:r>
            <a:r>
              <a:rPr lang="en-US" sz="1200" b="0" i="0" u="none" strike="noStrike" baseline="0" dirty="0" smtClean="0">
                <a:latin typeface="+mn-lt"/>
                <a:ea typeface="+mn-ea"/>
                <a:cs typeface="+mn-cs"/>
                <a:sym typeface="Calibri"/>
              </a:rPr>
              <a:t>to analyze our </a:t>
            </a:r>
            <a:r>
              <a:rPr lang="en-US" sz="1200" b="1" i="0" u="none" strike="noStrike" baseline="0" dirty="0" smtClean="0">
                <a:latin typeface="+mn-lt"/>
                <a:ea typeface="+mn-ea"/>
                <a:cs typeface="+mn-cs"/>
                <a:sym typeface="Calibri"/>
              </a:rPr>
              <a:t>end user experience </a:t>
            </a:r>
            <a:r>
              <a:rPr lang="en-US" sz="1200" b="0" i="0" u="none" strike="noStrike" baseline="0" dirty="0" smtClean="0">
                <a:latin typeface="+mn-lt"/>
                <a:ea typeface="+mn-ea"/>
                <a:cs typeface="+mn-cs"/>
                <a:sym typeface="Calibri"/>
              </a:rPr>
              <a:t>. We</a:t>
            </a:r>
          </a:p>
          <a:p>
            <a:r>
              <a:rPr lang="en-US" sz="1200" b="0" i="0" u="none" strike="noStrike" baseline="0" dirty="0" smtClean="0">
                <a:latin typeface="+mn-lt"/>
                <a:ea typeface="+mn-ea"/>
                <a:cs typeface="+mn-cs"/>
                <a:sym typeface="Calibri"/>
              </a:rPr>
              <a:t>need to start </a:t>
            </a:r>
            <a:r>
              <a:rPr lang="en-US" sz="1200" b="1" i="0" u="none" strike="noStrike" baseline="0" dirty="0" smtClean="0">
                <a:latin typeface="+mn-lt"/>
                <a:ea typeface="+mn-ea"/>
                <a:cs typeface="+mn-cs"/>
                <a:sym typeface="Calibri"/>
              </a:rPr>
              <a:t>collecting </a:t>
            </a:r>
            <a:r>
              <a:rPr lang="en-US" sz="1200" b="0" i="0" u="none" strike="noStrike" baseline="0" dirty="0" smtClean="0">
                <a:latin typeface="+mn-lt"/>
                <a:ea typeface="+mn-ea"/>
                <a:cs typeface="+mn-cs"/>
                <a:sym typeface="Calibri"/>
              </a:rPr>
              <a:t>some </a:t>
            </a:r>
            <a:r>
              <a:rPr lang="en-US" sz="1200" b="1" i="0" u="none" strike="noStrike" baseline="0" dirty="0" smtClean="0">
                <a:latin typeface="+mn-lt"/>
                <a:ea typeface="+mn-ea"/>
                <a:cs typeface="+mn-cs"/>
                <a:sym typeface="Calibri"/>
              </a:rPr>
              <a:t>data/survey </a:t>
            </a:r>
            <a:r>
              <a:rPr lang="en-US" sz="1200" b="0" i="0" u="none" strike="noStrike" baseline="0" dirty="0" smtClean="0">
                <a:latin typeface="+mn-lt"/>
                <a:ea typeface="+mn-ea"/>
                <a:cs typeface="+mn-cs"/>
                <a:sym typeface="Calibri"/>
              </a:rPr>
              <a:t>to reflect how nurses and hospital staffs are </a:t>
            </a:r>
            <a:r>
              <a:rPr lang="en-US" sz="1200" b="1" i="0" u="none" strike="noStrike" baseline="0" dirty="0" smtClean="0">
                <a:latin typeface="+mn-lt"/>
                <a:ea typeface="+mn-ea"/>
                <a:cs typeface="+mn-cs"/>
                <a:sym typeface="Calibri"/>
              </a:rPr>
              <a:t>actually </a:t>
            </a:r>
            <a:r>
              <a:rPr lang="en-US" sz="1200" b="0" i="0" u="none" strike="noStrike" baseline="0" dirty="0" smtClean="0">
                <a:latin typeface="+mn-lt"/>
                <a:ea typeface="+mn-ea"/>
                <a:cs typeface="+mn-cs"/>
                <a:sym typeface="Calibri"/>
              </a:rPr>
              <a:t>using our app.</a:t>
            </a:r>
          </a:p>
          <a:p>
            <a:endParaRPr lang="en-US" sz="1200" b="0" i="0" u="none" strike="noStrike" baseline="0" dirty="0" smtClean="0">
              <a:latin typeface="+mn-lt"/>
              <a:ea typeface="+mn-ea"/>
              <a:cs typeface="+mn-cs"/>
              <a:sym typeface="Calibri"/>
            </a:endParaRPr>
          </a:p>
          <a:p>
            <a:pPr lvl="1"/>
            <a:r>
              <a:rPr lang="en-US" sz="1200" b="0" i="0" u="none" strike="noStrike" baseline="0" dirty="0" smtClean="0">
                <a:latin typeface="+mn-lt"/>
                <a:ea typeface="+mn-ea"/>
                <a:cs typeface="+mn-cs"/>
                <a:sym typeface="Calibri"/>
              </a:rPr>
              <a:t>What’s the </a:t>
            </a:r>
            <a:r>
              <a:rPr lang="en-US" sz="1200" b="1" i="0" u="none" strike="noStrike" baseline="0" dirty="0" smtClean="0">
                <a:latin typeface="+mn-lt"/>
                <a:ea typeface="+mn-ea"/>
                <a:cs typeface="+mn-cs"/>
                <a:sym typeface="Calibri"/>
              </a:rPr>
              <a:t>avg. rating </a:t>
            </a:r>
            <a:r>
              <a:rPr lang="en-US" sz="1200" b="0" i="0" u="none" strike="noStrike" baseline="0" dirty="0" smtClean="0">
                <a:latin typeface="+mn-lt"/>
                <a:ea typeface="+mn-ea"/>
                <a:cs typeface="+mn-cs"/>
                <a:sym typeface="Calibri"/>
              </a:rPr>
              <a:t>a nurse would give after a new app update? </a:t>
            </a:r>
          </a:p>
          <a:p>
            <a:pPr lvl="1"/>
            <a:r>
              <a:rPr lang="en-US" sz="1200" b="0" i="0" u="none" strike="noStrike" baseline="0" dirty="0" smtClean="0">
                <a:latin typeface="+mn-lt"/>
                <a:ea typeface="+mn-ea"/>
                <a:cs typeface="+mn-cs"/>
                <a:sym typeface="Calibri"/>
              </a:rPr>
              <a:t>What is the </a:t>
            </a:r>
            <a:r>
              <a:rPr lang="en-US" sz="1200" b="1" i="0" u="none" strike="noStrike" baseline="0" dirty="0" smtClean="0">
                <a:latin typeface="+mn-lt"/>
                <a:ea typeface="+mn-ea"/>
                <a:cs typeface="+mn-cs"/>
                <a:sym typeface="Calibri"/>
              </a:rPr>
              <a:t>average active rate</a:t>
            </a:r>
            <a:r>
              <a:rPr lang="en-US" sz="1200" b="0" i="0" u="none" strike="noStrike" baseline="0" dirty="0" smtClean="0">
                <a:latin typeface="+mn-lt"/>
                <a:ea typeface="+mn-ea"/>
                <a:cs typeface="+mn-cs"/>
                <a:sym typeface="Calibri"/>
              </a:rPr>
              <a:t> (in % of all deployed phones)</a:t>
            </a:r>
          </a:p>
          <a:p>
            <a:pPr lvl="1"/>
            <a:r>
              <a:rPr lang="en-US" sz="1200" b="1" i="0" u="none" strike="noStrike" baseline="0" dirty="0" smtClean="0">
                <a:latin typeface="+mn-lt"/>
                <a:ea typeface="+mn-ea"/>
                <a:cs typeface="+mn-cs"/>
                <a:sym typeface="Calibri"/>
              </a:rPr>
              <a:t>How long </a:t>
            </a:r>
            <a:r>
              <a:rPr lang="en-US" sz="1200" b="0" i="0" u="none" strike="noStrike" baseline="0" dirty="0" smtClean="0">
                <a:latin typeface="+mn-lt"/>
                <a:ea typeface="+mn-ea"/>
                <a:cs typeface="+mn-cs"/>
                <a:sym typeface="Calibri"/>
              </a:rPr>
              <a:t>do they spend in the app per shift? </a:t>
            </a:r>
          </a:p>
          <a:p>
            <a:pPr lvl="1"/>
            <a:r>
              <a:rPr lang="en-US" sz="1200" b="0" i="0" u="none" strike="noStrike" baseline="0" dirty="0" smtClean="0">
                <a:latin typeface="+mn-lt"/>
                <a:ea typeface="+mn-ea"/>
                <a:cs typeface="+mn-cs"/>
                <a:sym typeface="Calibri"/>
              </a:rPr>
              <a:t>How many </a:t>
            </a:r>
            <a:r>
              <a:rPr lang="en-US" sz="1200" b="1" i="0" u="none" strike="noStrike" baseline="0" dirty="0" smtClean="0">
                <a:latin typeface="+mn-lt"/>
                <a:ea typeface="+mn-ea"/>
                <a:cs typeface="+mn-cs"/>
                <a:sym typeface="Calibri"/>
              </a:rPr>
              <a:t>calls/alarms/messages </a:t>
            </a:r>
            <a:r>
              <a:rPr lang="en-US" sz="1200" b="0" i="0" u="none" strike="noStrike" baseline="0" dirty="0" smtClean="0">
                <a:latin typeface="+mn-lt"/>
                <a:ea typeface="+mn-ea"/>
                <a:cs typeface="+mn-cs"/>
                <a:sym typeface="Calibri"/>
              </a:rPr>
              <a:t>gets </a:t>
            </a:r>
            <a:r>
              <a:rPr lang="en-US" sz="1200" b="1" i="0" u="none" strike="noStrike" baseline="0" dirty="0" smtClean="0">
                <a:latin typeface="+mn-lt"/>
                <a:ea typeface="+mn-ea"/>
                <a:cs typeface="+mn-cs"/>
                <a:sym typeface="Calibri"/>
              </a:rPr>
              <a:t>ignored </a:t>
            </a:r>
            <a:r>
              <a:rPr lang="en-US" sz="1200" b="0" i="0" u="none" strike="noStrike" baseline="0" dirty="0" smtClean="0">
                <a:latin typeface="+mn-lt"/>
                <a:ea typeface="+mn-ea"/>
                <a:cs typeface="+mn-cs"/>
                <a:sym typeface="Calibri"/>
              </a:rPr>
              <a:t>? </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Consider </a:t>
            </a:r>
            <a:r>
              <a:rPr lang="en-US" sz="1200" b="1" i="0" u="none" strike="noStrike" baseline="0" dirty="0" smtClean="0">
                <a:latin typeface="+mn-lt"/>
                <a:ea typeface="+mn-ea"/>
                <a:cs typeface="+mn-cs"/>
                <a:sym typeface="Calibri"/>
              </a:rPr>
              <a:t>sending </a:t>
            </a:r>
            <a:r>
              <a:rPr lang="en-US" sz="1200" b="0" i="0" u="none" strike="noStrike" baseline="0" dirty="0" smtClean="0">
                <a:latin typeface="+mn-lt"/>
                <a:ea typeface="+mn-ea"/>
                <a:cs typeface="+mn-cs"/>
                <a:sym typeface="Calibri"/>
              </a:rPr>
              <a:t>our </a:t>
            </a:r>
            <a:r>
              <a:rPr lang="en-US" sz="1200" b="1" i="0" u="none" strike="noStrike" baseline="0" dirty="0" smtClean="0">
                <a:latin typeface="+mn-lt"/>
                <a:ea typeface="+mn-ea"/>
                <a:cs typeface="+mn-cs"/>
                <a:sym typeface="Calibri"/>
              </a:rPr>
              <a:t>surveys </a:t>
            </a:r>
            <a:r>
              <a:rPr lang="en-US" sz="1200" b="0" i="0" u="none" strike="noStrike" baseline="0" dirty="0" smtClean="0">
                <a:latin typeface="+mn-lt"/>
                <a:ea typeface="+mn-ea"/>
                <a:cs typeface="+mn-cs"/>
                <a:sym typeface="Calibri"/>
              </a:rPr>
              <a:t>to those nurses that </a:t>
            </a:r>
            <a:r>
              <a:rPr lang="en-US" sz="1200" b="1" i="0" u="none" strike="noStrike" baseline="0" dirty="0" smtClean="0">
                <a:latin typeface="+mn-lt"/>
                <a:ea typeface="+mn-ea"/>
                <a:cs typeface="+mn-cs"/>
                <a:sym typeface="Calibri"/>
              </a:rPr>
              <a:t>do not like to use </a:t>
            </a:r>
            <a:r>
              <a:rPr lang="en-US" sz="1200" b="0" i="0" u="none" strike="noStrike" baseline="0" dirty="0" smtClean="0">
                <a:latin typeface="+mn-lt"/>
                <a:ea typeface="+mn-ea"/>
                <a:cs typeface="+mn-cs"/>
                <a:sym typeface="Calibri"/>
              </a:rPr>
              <a:t>or try to </a:t>
            </a:r>
            <a:r>
              <a:rPr lang="en-US" sz="1200" b="1" i="0" u="none" strike="noStrike" baseline="0" dirty="0" smtClean="0">
                <a:latin typeface="+mn-lt"/>
                <a:ea typeface="+mn-ea"/>
                <a:cs typeface="+mn-cs"/>
                <a:sym typeface="Calibri"/>
              </a:rPr>
              <a:t>avoid </a:t>
            </a:r>
            <a:r>
              <a:rPr lang="en-US" sz="1200" b="0" i="0" u="none" strike="noStrike" baseline="0" dirty="0" smtClean="0">
                <a:latin typeface="+mn-lt"/>
                <a:ea typeface="+mn-ea"/>
                <a:cs typeface="+mn-cs"/>
                <a:sym typeface="Calibri"/>
              </a:rPr>
              <a:t>using the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System, ask them </a:t>
            </a:r>
            <a:r>
              <a:rPr lang="en-US" sz="1200" b="1" i="0" u="none" strike="noStrike" baseline="0" dirty="0" smtClean="0">
                <a:latin typeface="+mn-lt"/>
                <a:ea typeface="+mn-ea"/>
                <a:cs typeface="+mn-cs"/>
                <a:sym typeface="Calibri"/>
              </a:rPr>
              <a:t>what keeps them </a:t>
            </a:r>
            <a:r>
              <a:rPr lang="en-US" sz="1200" b="0" i="0" u="none" strike="noStrike" baseline="0" dirty="0" smtClean="0">
                <a:latin typeface="+mn-lt"/>
                <a:ea typeface="+mn-ea"/>
                <a:cs typeface="+mn-cs"/>
                <a:sym typeface="Calibri"/>
              </a:rPr>
              <a:t>from using the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phones that are assigned to them.</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Note this is different from the </a:t>
            </a:r>
            <a:r>
              <a:rPr lang="en-US" sz="1200" b="1" i="0" u="none" strike="noStrike" baseline="0" dirty="0" smtClean="0">
                <a:latin typeface="+mn-lt"/>
                <a:ea typeface="+mn-ea"/>
                <a:cs typeface="+mn-cs"/>
                <a:sym typeface="Calibri"/>
              </a:rPr>
              <a:t>Voluntary feedback </a:t>
            </a:r>
            <a:r>
              <a:rPr lang="en-US" sz="1200" b="0" i="0" u="none" strike="noStrike" baseline="0" dirty="0" smtClean="0">
                <a:latin typeface="+mn-lt"/>
                <a:ea typeface="+mn-ea"/>
                <a:cs typeface="+mn-cs"/>
                <a:sym typeface="Calibri"/>
              </a:rPr>
              <a:t>form we have within our app, we need to be more </a:t>
            </a:r>
            <a:r>
              <a:rPr lang="en-US" sz="1200" b="1" i="0" u="none" strike="noStrike" baseline="0" dirty="0" smtClean="0">
                <a:latin typeface="+mn-lt"/>
                <a:ea typeface="+mn-ea"/>
                <a:cs typeface="+mn-cs"/>
                <a:sym typeface="Calibri"/>
              </a:rPr>
              <a:t>active </a:t>
            </a:r>
            <a:r>
              <a:rPr lang="en-US" sz="1200" b="0" i="0" u="none" strike="noStrike" baseline="0" dirty="0" smtClean="0">
                <a:latin typeface="+mn-lt"/>
                <a:ea typeface="+mn-ea"/>
                <a:cs typeface="+mn-cs"/>
                <a:sym typeface="Calibri"/>
              </a:rPr>
              <a:t>(aggressive) on </a:t>
            </a:r>
            <a:r>
              <a:rPr lang="en-US" sz="1200" b="1" i="0" u="none" strike="noStrike" baseline="0" dirty="0" smtClean="0">
                <a:latin typeface="+mn-lt"/>
                <a:ea typeface="+mn-ea"/>
                <a:cs typeface="+mn-cs"/>
                <a:sym typeface="Calibri"/>
              </a:rPr>
              <a:t>collecting </a:t>
            </a:r>
            <a:r>
              <a:rPr lang="en-US" sz="1200" b="0" i="0" u="none" strike="noStrike" baseline="0" dirty="0" smtClean="0">
                <a:latin typeface="+mn-lt"/>
                <a:ea typeface="+mn-ea"/>
                <a:cs typeface="+mn-cs"/>
                <a:sym typeface="Calibri"/>
              </a:rPr>
              <a:t>these data. We don't just want bad feedbacks, we want an accurate representation on how our apps are being used on a daily basis. And yes.. There's also </a:t>
            </a:r>
            <a:r>
              <a:rPr lang="en-US" sz="1200" b="1" i="0" u="none" strike="noStrike" baseline="0" dirty="0" smtClean="0">
                <a:latin typeface="+mn-lt"/>
                <a:ea typeface="+mn-ea"/>
                <a:cs typeface="+mn-cs"/>
                <a:sym typeface="Calibri"/>
              </a:rPr>
              <a:t>strategies </a:t>
            </a:r>
            <a:r>
              <a:rPr lang="en-US" sz="1200" b="0" i="0" u="none" strike="noStrike" baseline="0" dirty="0" smtClean="0">
                <a:latin typeface="+mn-lt"/>
                <a:ea typeface="+mn-ea"/>
                <a:cs typeface="+mn-cs"/>
                <a:sym typeface="Calibri"/>
              </a:rPr>
              <a:t>in how to </a:t>
            </a:r>
            <a:r>
              <a:rPr lang="en-US" sz="1200" b="1" i="0" u="none" strike="noStrike" baseline="0" dirty="0" smtClean="0">
                <a:latin typeface="+mn-lt"/>
                <a:ea typeface="+mn-ea"/>
                <a:cs typeface="+mn-cs"/>
                <a:sym typeface="Calibri"/>
              </a:rPr>
              <a:t>prompt for feedbacks </a:t>
            </a:r>
            <a:r>
              <a:rPr lang="en-US" sz="1200" b="0" i="0" u="none" strike="noStrike" baseline="0" dirty="0" smtClean="0">
                <a:latin typeface="+mn-lt"/>
                <a:ea typeface="+mn-ea"/>
                <a:cs typeface="+mn-cs"/>
                <a:sym typeface="Calibri"/>
              </a:rPr>
              <a:t>with the highest integrity.</a:t>
            </a:r>
          </a:p>
          <a:p>
            <a:r>
              <a:rPr lang="en-US" sz="1200" b="0" i="0" u="none" strike="noStrike" baseline="0" dirty="0" smtClean="0">
                <a:latin typeface="+mn-lt"/>
                <a:ea typeface="+mn-ea"/>
                <a:cs typeface="+mn-cs"/>
                <a:sym typeface="Calibri"/>
              </a:rPr>
              <a:t>[Sample Survey Questions attachment]</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Test, Collect, Observe behaviors</a:t>
            </a:r>
          </a:p>
          <a:p>
            <a:r>
              <a:rPr lang="en-US" sz="1200" b="0" i="0" u="none" strike="noStrike" baseline="0" dirty="0" smtClean="0">
                <a:latin typeface="+mn-lt"/>
                <a:ea typeface="+mn-ea"/>
                <a:cs typeface="+mn-cs"/>
                <a:sym typeface="Calibri"/>
              </a:rPr>
              <a:t>So now… we're finally at testing and collecting data to observe user behaviors…</a:t>
            </a:r>
          </a:p>
          <a:p>
            <a:r>
              <a:rPr lang="en-US" sz="1200" b="0" i="0" u="none" strike="noStrike" baseline="0" dirty="0" smtClean="0">
                <a:latin typeface="+mn-lt"/>
                <a:ea typeface="+mn-ea"/>
                <a:cs typeface="+mn-cs"/>
                <a:sym typeface="Calibri"/>
              </a:rPr>
              <a:t>There a lot of third party analytic services</a:t>
            </a:r>
            <a:r>
              <a:rPr lang="en-US" sz="1200" b="1" i="0" u="none" strike="noStrike" baseline="0" dirty="0" smtClean="0">
                <a:latin typeface="+mn-lt"/>
                <a:ea typeface="+mn-ea"/>
                <a:cs typeface="+mn-cs"/>
                <a:sym typeface="Calibri"/>
              </a:rPr>
              <a:t> </a:t>
            </a:r>
            <a:r>
              <a:rPr lang="en-US" sz="1200" b="0" i="0" u="none" strike="noStrike" baseline="0" dirty="0" smtClean="0">
                <a:latin typeface="+mn-lt"/>
                <a:ea typeface="+mn-ea"/>
                <a:cs typeface="+mn-cs"/>
                <a:sym typeface="Calibri"/>
              </a:rPr>
              <a:t>that can help us in this process, or we can even </a:t>
            </a:r>
            <a:r>
              <a:rPr lang="en-US" sz="1200" b="1" i="0" u="none" strike="noStrike" baseline="0" dirty="0" smtClean="0">
                <a:latin typeface="+mn-lt"/>
                <a:ea typeface="+mn-ea"/>
                <a:cs typeface="+mn-cs"/>
                <a:sym typeface="Calibri"/>
              </a:rPr>
              <a:t>start collecting/analyzing our own data </a:t>
            </a:r>
            <a:r>
              <a:rPr lang="en-US" sz="1200" b="0" i="0" u="none" strike="noStrike" baseline="0" dirty="0" smtClean="0">
                <a:latin typeface="+mn-lt"/>
                <a:ea typeface="+mn-ea"/>
                <a:cs typeface="+mn-cs"/>
                <a:sym typeface="Calibri"/>
              </a:rPr>
              <a:t>from our </a:t>
            </a:r>
            <a:r>
              <a:rPr lang="en-US" sz="1200" b="1" i="0" u="none" strike="noStrike" baseline="0" dirty="0" smtClean="0">
                <a:latin typeface="+mn-lt"/>
                <a:ea typeface="+mn-ea"/>
                <a:cs typeface="+mn-cs"/>
                <a:sym typeface="Calibri"/>
              </a:rPr>
              <a:t>servers </a:t>
            </a:r>
            <a:r>
              <a:rPr lang="en-US" sz="1200" b="0" i="0" u="none" strike="noStrike" baseline="0" dirty="0" smtClean="0">
                <a:latin typeface="+mn-lt"/>
                <a:ea typeface="+mn-ea"/>
                <a:cs typeface="+mn-cs"/>
                <a:sym typeface="Calibri"/>
              </a:rPr>
              <a:t>to start. </a:t>
            </a:r>
            <a:r>
              <a:rPr lang="en-US" sz="1200" b="1" i="0" u="none" strike="noStrike" baseline="0" dirty="0" smtClean="0">
                <a:latin typeface="+mn-lt"/>
                <a:ea typeface="+mn-ea"/>
                <a:cs typeface="+mn-cs"/>
                <a:sym typeface="Calibri"/>
              </a:rPr>
              <a:t>Establishing benchmarks </a:t>
            </a:r>
            <a:r>
              <a:rPr lang="en-US" sz="1200" b="0" i="0" u="none" strike="noStrike" baseline="0" dirty="0" smtClean="0">
                <a:latin typeface="+mn-lt"/>
                <a:ea typeface="+mn-ea"/>
                <a:cs typeface="+mn-cs"/>
                <a:sym typeface="Calibri"/>
              </a:rPr>
              <a:t>for what identify as a successful “change” is another </a:t>
            </a:r>
            <a:r>
              <a:rPr lang="en-US" sz="1200" b="1" i="0" u="none" strike="noStrike" baseline="0" dirty="0" smtClean="0">
                <a:latin typeface="+mn-lt"/>
                <a:ea typeface="+mn-ea"/>
                <a:cs typeface="+mn-cs"/>
                <a:sym typeface="Calibri"/>
              </a:rPr>
              <a:t>challenging and lecture itself </a:t>
            </a:r>
            <a:r>
              <a:rPr lang="en-US" sz="1200" b="0" i="0" u="none" strike="noStrike" baseline="0" dirty="0" smtClean="0">
                <a:latin typeface="+mn-lt"/>
                <a:ea typeface="+mn-ea"/>
                <a:cs typeface="+mn-cs"/>
                <a:sym typeface="Calibri"/>
              </a:rPr>
              <a:t>. But imagine, we could use </a:t>
            </a:r>
            <a:r>
              <a:rPr lang="en-US" sz="1200" b="1" i="0" u="none" strike="noStrike" baseline="0" dirty="0" smtClean="0">
                <a:latin typeface="+mn-lt"/>
                <a:ea typeface="+mn-ea"/>
                <a:cs typeface="+mn-cs"/>
                <a:sym typeface="Calibri"/>
              </a:rPr>
              <a:t>data to derive potential paid features </a:t>
            </a:r>
            <a:r>
              <a:rPr lang="en-US" sz="1200" b="0" i="0" u="none" strike="noStrike" baseline="0" dirty="0" smtClean="0">
                <a:latin typeface="+mn-lt"/>
                <a:ea typeface="+mn-ea"/>
                <a:cs typeface="+mn-cs"/>
                <a:sym typeface="Calibri"/>
              </a:rPr>
              <a:t>, potential of </a:t>
            </a:r>
            <a:r>
              <a:rPr lang="en-US" sz="1200" b="1" i="0" u="none" strike="noStrike" baseline="0" dirty="0" smtClean="0">
                <a:latin typeface="+mn-lt"/>
                <a:ea typeface="+mn-ea"/>
                <a:cs typeface="+mn-cs"/>
                <a:sym typeface="Calibri"/>
              </a:rPr>
              <a:t>paid white labeling </a:t>
            </a:r>
            <a:r>
              <a:rPr lang="en-US" sz="1200" b="0" i="0" u="none" strike="noStrike" baseline="0" dirty="0" smtClean="0">
                <a:latin typeface="+mn-lt"/>
                <a:ea typeface="+mn-ea"/>
                <a:cs typeface="+mn-cs"/>
                <a:sym typeface="Calibri"/>
              </a:rPr>
              <a:t>our apps for hospitals with strong marketing purposes and etc.</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Prioritize Human Center Design. </a:t>
            </a:r>
          </a:p>
          <a:p>
            <a:r>
              <a:rPr lang="en-US" sz="1200" b="0" i="0" u="none" strike="noStrike" baseline="0" dirty="0" smtClean="0">
                <a:latin typeface="+mn-lt"/>
                <a:ea typeface="+mn-ea"/>
                <a:cs typeface="+mn-cs"/>
                <a:sym typeface="Calibri"/>
              </a:rPr>
              <a:t>Instead of </a:t>
            </a:r>
            <a:r>
              <a:rPr lang="en-US" sz="1200" b="1" i="0" u="none" strike="noStrike" baseline="0" dirty="0" smtClean="0">
                <a:latin typeface="+mn-lt"/>
                <a:ea typeface="+mn-ea"/>
                <a:cs typeface="+mn-cs"/>
                <a:sym typeface="Calibri"/>
              </a:rPr>
              <a:t>simply </a:t>
            </a:r>
            <a:r>
              <a:rPr lang="en-US" sz="1200" b="0" i="0" u="none" strike="noStrike" baseline="0" dirty="0" smtClean="0">
                <a:latin typeface="+mn-lt"/>
                <a:ea typeface="+mn-ea"/>
                <a:cs typeface="+mn-cs"/>
                <a:sym typeface="Calibri"/>
              </a:rPr>
              <a:t>measuring </a:t>
            </a:r>
            <a:r>
              <a:rPr lang="en-US" sz="1200" b="1" i="0" u="none" strike="noStrike" baseline="0" dirty="0" smtClean="0">
                <a:latin typeface="+mn-lt"/>
                <a:ea typeface="+mn-ea"/>
                <a:cs typeface="+mn-cs"/>
                <a:sym typeface="Calibri"/>
              </a:rPr>
              <a:t>number </a:t>
            </a:r>
            <a:r>
              <a:rPr lang="en-US" sz="1200" b="0" i="0" u="none" strike="noStrike" baseline="0" dirty="0" smtClean="0">
                <a:latin typeface="+mn-lt"/>
                <a:ea typeface="+mn-ea"/>
                <a:cs typeface="+mn-cs"/>
                <a:sym typeface="Calibri"/>
              </a:rPr>
              <a:t>of text/calls/alarms received, </a:t>
            </a:r>
            <a:r>
              <a:rPr lang="en-US" sz="1200" b="1" i="0" u="none" strike="noStrike" baseline="0" dirty="0" smtClean="0">
                <a:latin typeface="+mn-lt"/>
                <a:ea typeface="+mn-ea"/>
                <a:cs typeface="+mn-cs"/>
                <a:sym typeface="Calibri"/>
              </a:rPr>
              <a:t>measure the meaningful exchanges(interactions) </a:t>
            </a:r>
            <a:r>
              <a:rPr lang="en-US" sz="1200" b="0" i="0" u="none" strike="noStrike" baseline="0" dirty="0" smtClean="0">
                <a:latin typeface="+mn-lt"/>
                <a:ea typeface="+mn-ea"/>
                <a:cs typeface="+mn-cs"/>
                <a:sym typeface="Calibri"/>
              </a:rPr>
              <a:t>within the app. Similar to what</a:t>
            </a:r>
          </a:p>
          <a:p>
            <a:r>
              <a:rPr lang="en-US" sz="1200" b="0" i="0" u="none" strike="noStrike" baseline="0" dirty="0" smtClean="0">
                <a:latin typeface="+mn-lt"/>
                <a:ea typeface="+mn-ea"/>
                <a:cs typeface="+mn-cs"/>
                <a:sym typeface="Calibri"/>
              </a:rPr>
              <a:t>was mentioned in the webinar from UCSF, examples are what are “ </a:t>
            </a:r>
            <a:r>
              <a:rPr lang="en-US" sz="1200" b="1" i="0" u="none" strike="noStrike" baseline="0" dirty="0" smtClean="0">
                <a:latin typeface="+mn-lt"/>
                <a:ea typeface="+mn-ea"/>
                <a:cs typeface="+mn-cs"/>
                <a:sym typeface="Calibri"/>
              </a:rPr>
              <a:t>actionable alarms </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What’s the </a:t>
            </a:r>
            <a:r>
              <a:rPr lang="en-US" sz="1200" b="1" i="1" u="none" strike="noStrike" baseline="0" dirty="0" smtClean="0">
                <a:latin typeface="+mn-lt"/>
                <a:ea typeface="+mn-ea"/>
                <a:cs typeface="+mn-cs"/>
                <a:sym typeface="Calibri"/>
              </a:rPr>
              <a:t>net positive contribution </a:t>
            </a:r>
            <a:r>
              <a:rPr lang="en-US" sz="1200" b="0" i="0" u="none" strike="noStrike" baseline="0" dirty="0" smtClean="0">
                <a:latin typeface="+mn-lt"/>
                <a:ea typeface="+mn-ea"/>
                <a:cs typeface="+mn-cs"/>
                <a:sym typeface="Calibri"/>
              </a:rPr>
              <a:t>to patient experience?. [See attached for sample KPIs]</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Refine</a:t>
            </a:r>
          </a:p>
          <a:p>
            <a:r>
              <a:rPr lang="en-US" sz="1200" b="0" i="0" u="none" strike="noStrike" baseline="0" dirty="0" smtClean="0">
                <a:latin typeface="+mn-lt"/>
                <a:ea typeface="+mn-ea"/>
                <a:cs typeface="+mn-cs"/>
                <a:sym typeface="Calibri"/>
              </a:rPr>
              <a:t>From either hard data we collected through regular end user usage or through different design specific iterations, </a:t>
            </a:r>
            <a:r>
              <a:rPr lang="en-US" sz="1200" b="1" i="0" u="none" strike="noStrike" baseline="0" dirty="0" smtClean="0">
                <a:latin typeface="+mn-lt"/>
                <a:ea typeface="+mn-ea"/>
                <a:cs typeface="+mn-cs"/>
                <a:sym typeface="Calibri"/>
              </a:rPr>
              <a:t>we will then finally refine our users’ needs </a:t>
            </a:r>
            <a:r>
              <a:rPr lang="en-US" sz="1200" b="0" i="0" u="none" strike="noStrike" baseline="0" dirty="0" smtClean="0">
                <a:latin typeface="+mn-lt"/>
                <a:ea typeface="+mn-ea"/>
                <a:cs typeface="+mn-cs"/>
                <a:sym typeface="Calibri"/>
              </a:rPr>
              <a:t>and turn them into triage tickets for developers.</a:t>
            </a:r>
          </a:p>
          <a:p>
            <a:r>
              <a:rPr lang="en-US" sz="1200" b="0" i="0" u="none" strike="noStrike" baseline="0" dirty="0" smtClean="0">
                <a:latin typeface="+mn-lt"/>
                <a:ea typeface="+mn-ea"/>
                <a:cs typeface="+mn-cs"/>
                <a:sym typeface="Calibri"/>
              </a:rPr>
              <a:t>These can be mark as </a:t>
            </a:r>
            <a:r>
              <a:rPr lang="en-US" sz="1200" b="1" i="0" u="none" strike="noStrike" baseline="0" dirty="0" smtClean="0">
                <a:latin typeface="+mn-lt"/>
                <a:ea typeface="+mn-ea"/>
                <a:cs typeface="+mn-cs"/>
                <a:sym typeface="Calibri"/>
              </a:rPr>
              <a:t>low priority or aesthetic fixes </a:t>
            </a:r>
            <a:r>
              <a:rPr lang="en-US" sz="1200" b="0" i="0" u="none" strike="noStrike" baseline="0" dirty="0" smtClean="0">
                <a:latin typeface="+mn-lt"/>
                <a:ea typeface="+mn-ea"/>
                <a:cs typeface="+mn-cs"/>
                <a:sym typeface="Calibri"/>
              </a:rPr>
              <a:t> but remember it’s important first </a:t>
            </a:r>
            <a:r>
              <a:rPr lang="en-US" sz="1200" b="1" i="0" u="none" strike="noStrike" baseline="0" dirty="0" smtClean="0">
                <a:latin typeface="+mn-lt"/>
                <a:ea typeface="+mn-ea"/>
                <a:cs typeface="+mn-cs"/>
                <a:sym typeface="Calibri"/>
              </a:rPr>
              <a:t>step for them to be on the board.</a:t>
            </a:r>
            <a:endParaRPr lang="en-US" dirty="0"/>
          </a:p>
        </p:txBody>
      </p:sp>
    </p:spTree>
    <p:extLst>
      <p:ext uri="{BB962C8B-B14F-4D97-AF65-F5344CB8AC3E}">
        <p14:creationId xmlns:p14="http://schemas.microsoft.com/office/powerpoint/2010/main" val="335792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744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552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Importance of UI/UX Slide</a:t>
            </a:r>
          </a:p>
          <a:p>
            <a:r>
              <a:rPr lang="en-US" sz="1200" b="1" i="0" u="none" strike="noStrike" baseline="0" dirty="0" smtClean="0">
                <a:latin typeface="+mn-lt"/>
                <a:ea typeface="+mn-ea"/>
                <a:cs typeface="+mn-cs"/>
                <a:sym typeface="Calibri"/>
              </a:rPr>
              <a:t>Summary </a:t>
            </a:r>
            <a:r>
              <a:rPr lang="en-US" sz="1200" b="0" i="0" u="none" strike="noStrike" baseline="0" dirty="0" smtClean="0">
                <a:latin typeface="+mn-lt"/>
                <a:ea typeface="+mn-ea"/>
                <a:cs typeface="+mn-cs"/>
                <a:sym typeface="Calibri"/>
              </a:rPr>
              <a:t>: As a </a:t>
            </a:r>
            <a:r>
              <a:rPr lang="en-US" sz="1200" b="1" i="0" u="none" strike="noStrike" baseline="0" dirty="0" smtClean="0">
                <a:latin typeface="+mn-lt"/>
                <a:ea typeface="+mn-ea"/>
                <a:cs typeface="+mn-cs"/>
                <a:sym typeface="Calibri"/>
              </a:rPr>
              <a:t>consumer and product driven </a:t>
            </a:r>
            <a:r>
              <a:rPr lang="en-US" sz="1200" b="0" i="0" u="none" strike="noStrike" baseline="0" dirty="0" smtClean="0">
                <a:latin typeface="+mn-lt"/>
                <a:ea typeface="+mn-ea"/>
                <a:cs typeface="+mn-cs"/>
                <a:sym typeface="Calibri"/>
              </a:rPr>
              <a:t>company, we should push to deliver exceptional user experience, gain </a:t>
            </a:r>
            <a:r>
              <a:rPr lang="en-US" sz="1200" b="1" i="0" u="none" strike="noStrike" baseline="0" dirty="0" smtClean="0">
                <a:latin typeface="+mn-lt"/>
                <a:ea typeface="+mn-ea"/>
                <a:cs typeface="+mn-cs"/>
                <a:sym typeface="Calibri"/>
              </a:rPr>
              <a:t>competitive advantage </a:t>
            </a:r>
            <a:r>
              <a:rPr lang="en-US" sz="1200" b="0" i="0" u="none" strike="noStrike" baseline="0" dirty="0" smtClean="0">
                <a:latin typeface="+mn-lt"/>
                <a:ea typeface="+mn-ea"/>
                <a:cs typeface="+mn-cs"/>
                <a:sym typeface="Calibri"/>
              </a:rPr>
              <a:t>over our competitors, and </a:t>
            </a:r>
            <a:r>
              <a:rPr lang="en-US" sz="1200" b="1" i="0" u="none" strike="noStrike" baseline="0" dirty="0" smtClean="0">
                <a:latin typeface="+mn-lt"/>
                <a:ea typeface="+mn-ea"/>
                <a:cs typeface="+mn-cs"/>
                <a:sym typeface="Calibri"/>
              </a:rPr>
              <a:t>monetize </a:t>
            </a:r>
            <a:r>
              <a:rPr lang="en-US" sz="1200" b="0" i="0" u="none" strike="noStrike" baseline="0" dirty="0" smtClean="0">
                <a:latin typeface="+mn-lt"/>
                <a:ea typeface="+mn-ea"/>
                <a:cs typeface="+mn-cs"/>
                <a:sym typeface="Calibri"/>
              </a:rPr>
              <a:t>over value added features. Focusing in user experience will have long lasting effect for us as a company moving forward.</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So what exactly can an exceptional UI/UX do for us </a:t>
            </a:r>
            <a:r>
              <a:rPr lang="en-US" sz="1200" b="0" i="0" u="none" strike="noStrike" baseline="0" dirty="0" smtClean="0">
                <a:latin typeface="+mn-lt"/>
                <a:ea typeface="+mn-ea"/>
                <a:cs typeface="+mn-cs"/>
                <a:sym typeface="Calibri"/>
              </a:rPr>
              <a:t>? </a:t>
            </a:r>
            <a:r>
              <a:rPr lang="en-US" sz="1200" b="1" i="0" u="none" strike="noStrike" baseline="0" dirty="0" smtClean="0">
                <a:latin typeface="+mn-lt"/>
                <a:ea typeface="+mn-ea"/>
                <a:cs typeface="+mn-cs"/>
                <a:sym typeface="Calibri"/>
              </a:rPr>
              <a:t>It allows us for….</a:t>
            </a:r>
          </a:p>
          <a:p>
            <a:r>
              <a:rPr lang="en-US" sz="1200" b="1" i="0" u="none" strike="noStrike" baseline="0" dirty="0" smtClean="0">
                <a:latin typeface="+mn-lt"/>
                <a:ea typeface="+mn-ea"/>
                <a:cs typeface="+mn-cs"/>
                <a:sym typeface="Calibri"/>
              </a:rPr>
              <a:t>	Ease of new client acquisition:</a:t>
            </a:r>
          </a:p>
          <a:p>
            <a:pPr lvl="2"/>
            <a:r>
              <a:rPr lang="en-US" sz="1200" b="0" i="0" u="none" strike="noStrike" baseline="0" dirty="0" smtClean="0">
                <a:latin typeface="+mn-lt"/>
                <a:ea typeface="+mn-ea"/>
                <a:cs typeface="+mn-cs"/>
                <a:sym typeface="Calibri"/>
              </a:rPr>
              <a:t>Reflect the unique and exceptional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experience.</a:t>
            </a:r>
          </a:p>
          <a:p>
            <a:pPr lvl="2"/>
            <a:r>
              <a:rPr lang="en-US" sz="1200" b="0" i="0" u="none" strike="noStrike" baseline="0" dirty="0" smtClean="0">
                <a:latin typeface="+mn-lt"/>
                <a:ea typeface="+mn-ea"/>
                <a:cs typeface="+mn-cs"/>
                <a:sym typeface="Calibri"/>
              </a:rPr>
              <a:t>Allowing our app to reflect consistent branding and marketing goals.</a:t>
            </a:r>
          </a:p>
          <a:p>
            <a:pPr lvl="2"/>
            <a:r>
              <a:rPr lang="en-US" sz="1200" b="1" i="0" u="none" strike="noStrike" baseline="0" dirty="0" smtClean="0">
                <a:latin typeface="+mn-lt"/>
                <a:ea typeface="+mn-ea"/>
                <a:cs typeface="+mn-cs"/>
                <a:sym typeface="Calibri"/>
              </a:rPr>
              <a:t>Create truly value added features</a:t>
            </a:r>
          </a:p>
          <a:p>
            <a:pPr lvl="3"/>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is </a:t>
            </a:r>
            <a:r>
              <a:rPr lang="en-US" sz="1200" b="1" i="0" u="none" strike="noStrike" baseline="0" dirty="0" smtClean="0">
                <a:latin typeface="+mn-lt"/>
                <a:ea typeface="+mn-ea"/>
                <a:cs typeface="+mn-cs"/>
                <a:sym typeface="Calibri"/>
              </a:rPr>
              <a:t>entering </a:t>
            </a:r>
            <a:r>
              <a:rPr lang="en-US" sz="1200" b="0" i="0" u="none" strike="noStrike" baseline="0" dirty="0" smtClean="0">
                <a:latin typeface="+mn-lt"/>
                <a:ea typeface="+mn-ea"/>
                <a:cs typeface="+mn-cs"/>
                <a:sym typeface="Calibri"/>
              </a:rPr>
              <a:t>this rapid growth stage with a </a:t>
            </a:r>
            <a:r>
              <a:rPr lang="en-US" sz="1200" b="1" i="0" u="none" strike="noStrike" baseline="0" dirty="0" smtClean="0">
                <a:latin typeface="+mn-lt"/>
                <a:ea typeface="+mn-ea"/>
                <a:cs typeface="+mn-cs"/>
                <a:sym typeface="Calibri"/>
              </a:rPr>
              <a:t>maturing </a:t>
            </a:r>
            <a:r>
              <a:rPr lang="en-US" sz="1200" b="0" i="0" u="none" strike="noStrike" baseline="0" dirty="0" smtClean="0">
                <a:latin typeface="+mn-lt"/>
                <a:ea typeface="+mn-ea"/>
                <a:cs typeface="+mn-cs"/>
                <a:sym typeface="Calibri"/>
              </a:rPr>
              <a:t>mobile healthcare industry. We will have to find ways to distinguish ourselves,</a:t>
            </a:r>
          </a:p>
          <a:p>
            <a:pPr lvl="3"/>
            <a:r>
              <a:rPr lang="en-US" sz="1200" b="0" i="0" u="none" strike="noStrike" baseline="0" dirty="0" smtClean="0">
                <a:latin typeface="+mn-lt"/>
                <a:ea typeface="+mn-ea"/>
                <a:cs typeface="+mn-cs"/>
                <a:sym typeface="Calibri"/>
              </a:rPr>
              <a:t>become the </a:t>
            </a:r>
            <a:r>
              <a:rPr lang="en-US" sz="1200" b="1" i="0" u="none" strike="noStrike" baseline="0" dirty="0" smtClean="0">
                <a:latin typeface="+mn-lt"/>
                <a:ea typeface="+mn-ea"/>
                <a:cs typeface="+mn-cs"/>
                <a:sym typeface="Calibri"/>
              </a:rPr>
              <a:t>industry leader </a:t>
            </a:r>
            <a:r>
              <a:rPr lang="en-US" sz="1200" b="0" i="0" u="none" strike="noStrike" baseline="0" dirty="0" smtClean="0">
                <a:latin typeface="+mn-lt"/>
                <a:ea typeface="+mn-ea"/>
                <a:cs typeface="+mn-cs"/>
                <a:sym typeface="Calibri"/>
              </a:rPr>
              <a:t>NOT the follower. (With </a:t>
            </a:r>
            <a:r>
              <a:rPr lang="en-US" sz="1200" b="1" i="0" u="none" strike="noStrike" baseline="0" dirty="0" smtClean="0">
                <a:latin typeface="+mn-lt"/>
                <a:ea typeface="+mn-ea"/>
                <a:cs typeface="+mn-cs"/>
                <a:sym typeface="Calibri"/>
              </a:rPr>
              <a:t>design </a:t>
            </a:r>
            <a:r>
              <a:rPr lang="en-US" sz="1200" b="0" i="0" u="none" strike="noStrike" baseline="0" dirty="0" smtClean="0">
                <a:latin typeface="+mn-lt"/>
                <a:ea typeface="+mn-ea"/>
                <a:cs typeface="+mn-cs"/>
                <a:sym typeface="Calibri"/>
              </a:rPr>
              <a:t>being an important aspect of it, and </a:t>
            </a:r>
            <a:r>
              <a:rPr lang="en-US" altLang="zh-CN" sz="1200" b="0" i="0" u="none" strike="noStrike" baseline="0" dirty="0" smtClean="0">
                <a:latin typeface="+mn-lt"/>
                <a:ea typeface="+mn-ea"/>
                <a:cs typeface="+mn-cs"/>
                <a:sym typeface="Calibri"/>
              </a:rPr>
              <a:t>of course</a:t>
            </a:r>
            <a:r>
              <a:rPr lang="en-US" sz="1200" b="0" i="0" u="none" strike="noStrike" baseline="0" dirty="0" smtClean="0">
                <a:latin typeface="+mn-lt"/>
                <a:ea typeface="+mn-ea"/>
                <a:cs typeface="+mn-cs"/>
                <a:sym typeface="Calibri"/>
              </a:rPr>
              <a:t> </a:t>
            </a:r>
            <a:r>
              <a:rPr lang="en-US" sz="1200" b="1" i="0" u="none" strike="noStrike" baseline="0" dirty="0" smtClean="0">
                <a:latin typeface="+mn-lt"/>
                <a:ea typeface="+mn-ea"/>
                <a:cs typeface="+mn-cs"/>
                <a:sym typeface="Calibri"/>
              </a:rPr>
              <a:t>engineering </a:t>
            </a:r>
            <a:r>
              <a:rPr lang="en-US" sz="1200" b="0" i="0" u="none" strike="noStrike" baseline="0" dirty="0" smtClean="0">
                <a:latin typeface="+mn-lt"/>
                <a:ea typeface="+mn-ea"/>
                <a:cs typeface="+mn-cs"/>
                <a:sym typeface="Calibri"/>
              </a:rPr>
              <a:t>, </a:t>
            </a:r>
            <a:r>
              <a:rPr lang="en-US" sz="1200" b="1" i="0" u="none" strike="noStrike" baseline="0" dirty="0" smtClean="0">
                <a:latin typeface="+mn-lt"/>
                <a:ea typeface="+mn-ea"/>
                <a:cs typeface="+mn-cs"/>
                <a:sym typeface="Calibri"/>
              </a:rPr>
              <a:t>support </a:t>
            </a:r>
            <a:r>
              <a:rPr lang="en-US" sz="1200" b="0" i="0" u="none" strike="noStrike" baseline="0" dirty="0" smtClean="0">
                <a:latin typeface="+mn-lt"/>
                <a:ea typeface="+mn-ea"/>
                <a:cs typeface="+mn-cs"/>
                <a:sym typeface="Calibri"/>
              </a:rPr>
              <a:t>and other 	      </a:t>
            </a:r>
            <a:r>
              <a:rPr lang="en-US" sz="1200" b="1" i="0" u="none" strike="noStrike" baseline="0" dirty="0" smtClean="0">
                <a:latin typeface="+mn-lt"/>
                <a:ea typeface="+mn-ea"/>
                <a:cs typeface="+mn-cs"/>
                <a:sym typeface="Calibri"/>
              </a:rPr>
              <a:t>function </a:t>
            </a:r>
            <a:r>
              <a:rPr lang="en-US" sz="1200" b="0" i="0" u="none" strike="noStrike" baseline="0" dirty="0" smtClean="0">
                <a:latin typeface="+mn-lt"/>
                <a:ea typeface="+mn-ea"/>
                <a:cs typeface="+mn-cs"/>
                <a:sym typeface="Calibri"/>
              </a:rPr>
              <a:t>of the company that follows)</a:t>
            </a:r>
          </a:p>
          <a:p>
            <a:pPr lvl="3"/>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At the end of the day </a:t>
            </a:r>
            <a:r>
              <a:rPr lang="en-US" sz="1200" b="0" i="0" u="none" strike="noStrike" baseline="0" dirty="0" smtClean="0">
                <a:latin typeface="+mn-lt"/>
                <a:ea typeface="+mn-ea"/>
                <a:cs typeface="+mn-cs"/>
                <a:sym typeface="Calibri"/>
              </a:rPr>
              <a:t>, we want to </a:t>
            </a:r>
            <a:r>
              <a:rPr lang="en-US" sz="1200" b="1" i="0" u="none" strike="noStrike" baseline="0" dirty="0" smtClean="0">
                <a:latin typeface="+mn-lt"/>
                <a:ea typeface="+mn-ea"/>
                <a:cs typeface="+mn-cs"/>
                <a:sym typeface="Calibri"/>
              </a:rPr>
              <a:t>Increase ROI, for the company with:</a:t>
            </a:r>
          </a:p>
          <a:p>
            <a:r>
              <a:rPr lang="en-US" sz="1200" b="0" i="0" u="none" strike="noStrike" baseline="0" dirty="0" smtClean="0">
                <a:latin typeface="+mn-lt"/>
                <a:ea typeface="+mn-ea"/>
                <a:cs typeface="+mn-cs"/>
                <a:sym typeface="Calibri"/>
              </a:rPr>
              <a:t>      Decrease the need for redundant tech support</a:t>
            </a:r>
          </a:p>
          <a:p>
            <a:pPr lvl="1"/>
            <a:r>
              <a:rPr lang="en-US" sz="1200" b="1" i="0" u="none" strike="noStrike" baseline="0" dirty="0" smtClean="0">
                <a:latin typeface="+mn-lt"/>
                <a:ea typeface="+mn-ea"/>
                <a:cs typeface="+mn-cs"/>
                <a:sym typeface="Calibri"/>
              </a:rPr>
              <a:t>Increase user satisfaction rate</a:t>
            </a:r>
          </a:p>
          <a:p>
            <a:pPr lvl="1"/>
            <a:r>
              <a:rPr lang="en-US" sz="1200" b="0" i="0" u="none" strike="noStrike" baseline="0" dirty="0" smtClean="0">
                <a:latin typeface="+mn-lt"/>
                <a:ea typeface="+mn-ea"/>
                <a:cs typeface="+mn-cs"/>
                <a:sym typeface="Calibri"/>
              </a:rPr>
              <a:t>Measure by the decrease in tech support tickets</a:t>
            </a:r>
          </a:p>
          <a:p>
            <a:pPr lvl="1"/>
            <a:r>
              <a:rPr lang="en-US" sz="1200" b="0" i="0" u="none" strike="noStrike" baseline="0" dirty="0" smtClean="0">
                <a:latin typeface="+mn-lt"/>
                <a:ea typeface="+mn-ea"/>
                <a:cs typeface="+mn-cs"/>
                <a:sym typeface="Calibri"/>
              </a:rPr>
              <a:t>Longer and more “active” users in hospital setting</a:t>
            </a:r>
          </a:p>
          <a:p>
            <a:pPr lvl="1"/>
            <a:r>
              <a:rPr lang="en-US" sz="1200" b="0" i="0" u="none" strike="noStrike" baseline="0" dirty="0" smtClean="0">
                <a:latin typeface="+mn-lt"/>
                <a:ea typeface="+mn-ea"/>
                <a:cs typeface="+mn-cs"/>
                <a:sym typeface="Calibri"/>
              </a:rPr>
              <a:t>Decrease the amount of training time for end users and the amount of onsite </a:t>
            </a:r>
            <a:r>
              <a:rPr lang="en-US" sz="1200" b="0" i="0" u="none" strike="noStrike" baseline="0" dirty="0" err="1" smtClean="0">
                <a:latin typeface="+mn-lt"/>
                <a:ea typeface="+mn-ea"/>
                <a:cs typeface="+mn-cs"/>
                <a:sym typeface="Calibri"/>
              </a:rPr>
              <a:t>ICs,VMAAs</a:t>
            </a:r>
            <a:r>
              <a:rPr lang="en-US" sz="1200" b="0" i="0" u="none" strike="noStrike" baseline="0" dirty="0" smtClean="0">
                <a:latin typeface="+mn-lt"/>
                <a:ea typeface="+mn-ea"/>
                <a:cs typeface="+mn-cs"/>
                <a:sym typeface="Calibri"/>
              </a:rPr>
              <a:t>…</a:t>
            </a:r>
          </a:p>
          <a:p>
            <a:pPr lvl="1"/>
            <a:r>
              <a:rPr lang="en-US" sz="1200" b="0" i="0" u="none" strike="noStrike" baseline="0" dirty="0" err="1" smtClean="0">
                <a:latin typeface="+mn-lt"/>
                <a:ea typeface="+mn-ea"/>
                <a:cs typeface="+mn-cs"/>
                <a:sym typeface="Calibri"/>
              </a:rPr>
              <a:t>Decreasethe</a:t>
            </a:r>
            <a:r>
              <a:rPr lang="en-US" sz="1200" b="0" i="0" u="none" strike="noStrike" baseline="0" dirty="0" smtClean="0">
                <a:latin typeface="+mn-lt"/>
                <a:ea typeface="+mn-ea"/>
                <a:cs typeface="+mn-cs"/>
                <a:sym typeface="Calibri"/>
              </a:rPr>
              <a:t> deployment cost and decrease deployment time.</a:t>
            </a:r>
            <a:endParaRPr lang="en-US" sz="1400" b="0" i="0" u="none" strike="noStrike" baseline="0" dirty="0" smtClean="0">
              <a:latin typeface="+mn-lt"/>
              <a:ea typeface="+mn-ea"/>
              <a:cs typeface="+mn-cs"/>
              <a:sym typeface="Calibri"/>
            </a:endParaRPr>
          </a:p>
        </p:txBody>
      </p:sp>
    </p:spTree>
    <p:extLst>
      <p:ext uri="{BB962C8B-B14F-4D97-AF65-F5344CB8AC3E}">
        <p14:creationId xmlns:p14="http://schemas.microsoft.com/office/powerpoint/2010/main" val="128483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a:t>
            </a:r>
            <a:r>
              <a:rPr lang="en-US" sz="1200" b="1" i="0" u="none" strike="noStrike" baseline="0" dirty="0" smtClean="0">
                <a:latin typeface="+mn-lt"/>
                <a:ea typeface="+mn-ea"/>
                <a:cs typeface="+mn-cs"/>
                <a:sym typeface="Calibri"/>
              </a:rPr>
              <a:t>Good design at the frontend </a:t>
            </a:r>
            <a:r>
              <a:rPr lang="en-US" sz="1200" b="0" i="0" u="none" strike="noStrike" baseline="0" dirty="0" smtClean="0">
                <a:latin typeface="+mn-lt"/>
                <a:ea typeface="+mn-ea"/>
                <a:cs typeface="+mn-cs"/>
                <a:sym typeface="Calibri"/>
              </a:rPr>
              <a:t>really </a:t>
            </a:r>
            <a:r>
              <a:rPr lang="en-US" sz="1200" b="1" i="0" u="none" strike="noStrike" baseline="0" dirty="0" smtClean="0">
                <a:latin typeface="+mn-lt"/>
                <a:ea typeface="+mn-ea"/>
                <a:cs typeface="+mn-cs"/>
                <a:sym typeface="Calibri"/>
              </a:rPr>
              <a:t>suggests </a:t>
            </a:r>
            <a:r>
              <a:rPr lang="en-US" sz="1200" b="0" i="0" u="none" strike="noStrike" baseline="0" dirty="0" smtClean="0">
                <a:latin typeface="+mn-lt"/>
                <a:ea typeface="+mn-ea"/>
                <a:cs typeface="+mn-cs"/>
                <a:sym typeface="Calibri"/>
              </a:rPr>
              <a:t>that everything is in </a:t>
            </a:r>
            <a:r>
              <a:rPr lang="en-US" sz="1200" b="1" i="0" u="none" strike="noStrike" baseline="0" dirty="0" smtClean="0">
                <a:latin typeface="+mn-lt"/>
                <a:ea typeface="+mn-ea"/>
                <a:cs typeface="+mn-cs"/>
                <a:sym typeface="Calibri"/>
              </a:rPr>
              <a:t>order </a:t>
            </a:r>
            <a:r>
              <a:rPr lang="en-US" sz="1200" b="0" i="0" u="none" strike="noStrike" baseline="0" dirty="0" smtClean="0">
                <a:latin typeface="+mn-lt"/>
                <a:ea typeface="+mn-ea"/>
                <a:cs typeface="+mn-cs"/>
                <a:sym typeface="Calibri"/>
              </a:rPr>
              <a:t>at the </a:t>
            </a:r>
            <a:r>
              <a:rPr lang="en-US" sz="1200" b="1" i="0" u="none" strike="noStrike" baseline="0" dirty="0" smtClean="0">
                <a:latin typeface="+mn-lt"/>
                <a:ea typeface="+mn-ea"/>
                <a:cs typeface="+mn-cs"/>
                <a:sym typeface="Calibri"/>
              </a:rPr>
              <a:t>backend</a:t>
            </a:r>
            <a:r>
              <a:rPr lang="en-US" sz="1200" b="0" i="0" u="none" strike="noStrike" baseline="0" dirty="0" smtClean="0">
                <a:latin typeface="+mn-lt"/>
                <a:ea typeface="+mn-ea"/>
                <a:cs typeface="+mn-cs"/>
                <a:sym typeface="Calibri"/>
              </a:rPr>
              <a:t>, whether or not that is the case.” </a:t>
            </a:r>
          </a:p>
          <a:p>
            <a:r>
              <a:rPr lang="en-US" sz="1200" b="0" i="0" u="none" strike="noStrike" baseline="0" dirty="0" smtClean="0">
                <a:latin typeface="+mn-lt"/>
                <a:ea typeface="+mn-ea"/>
                <a:cs typeface="+mn-cs"/>
                <a:sym typeface="Calibri"/>
              </a:rPr>
              <a:t>The Value of Good Design</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There are also </a:t>
            </a:r>
            <a:r>
              <a:rPr lang="en-US" sz="1200" b="1" i="0" u="none" strike="noStrike" baseline="0" dirty="0" smtClean="0">
                <a:latin typeface="+mn-lt"/>
                <a:ea typeface="+mn-ea"/>
                <a:cs typeface="+mn-cs"/>
                <a:sym typeface="Calibri"/>
              </a:rPr>
              <a:t>plenty of researches conducted </a:t>
            </a:r>
            <a:r>
              <a:rPr lang="en-US" sz="1200" b="0" i="0" u="none" strike="noStrike" baseline="0" dirty="0" smtClean="0">
                <a:latin typeface="+mn-lt"/>
                <a:ea typeface="+mn-ea"/>
                <a:cs typeface="+mn-cs"/>
                <a:sym typeface="Calibri"/>
              </a:rPr>
              <a:t>that have data that states large number of </a:t>
            </a:r>
            <a:r>
              <a:rPr lang="en-US" sz="1200" b="1" i="0" u="none" strike="noStrike" baseline="0" dirty="0" smtClean="0">
                <a:latin typeface="+mn-lt"/>
                <a:ea typeface="+mn-ea"/>
                <a:cs typeface="+mn-cs"/>
                <a:sym typeface="Calibri"/>
              </a:rPr>
              <a:t>users assess the credibility </a:t>
            </a:r>
            <a:r>
              <a:rPr lang="en-US" sz="1200" b="0" i="0" u="none" strike="noStrike" baseline="0" dirty="0" smtClean="0">
                <a:latin typeface="+mn-lt"/>
                <a:ea typeface="+mn-ea"/>
                <a:cs typeface="+mn-cs"/>
                <a:sym typeface="Calibri"/>
              </a:rPr>
              <a:t>of sites and application </a:t>
            </a:r>
            <a:r>
              <a:rPr lang="en-US" sz="1200" b="1" i="0" u="none" strike="noStrike" baseline="0" dirty="0" smtClean="0">
                <a:latin typeface="+mn-lt"/>
                <a:ea typeface="+mn-ea"/>
                <a:cs typeface="+mn-cs"/>
                <a:sym typeface="Calibri"/>
              </a:rPr>
              <a:t>based on the appeal of the overall visual </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As a reminder, this is what we promised our customers, “</a:t>
            </a:r>
            <a:r>
              <a:rPr lang="en-US" sz="1200" b="1" i="0" u="none" strike="noStrike" baseline="0" dirty="0" smtClean="0">
                <a:latin typeface="+mn-lt"/>
                <a:ea typeface="+mn-ea"/>
                <a:cs typeface="+mn-cs"/>
                <a:sym typeface="Calibri"/>
              </a:rPr>
              <a:t>we don’t settle for being ‘good enough </a:t>
            </a:r>
            <a:r>
              <a:rPr lang="en-US" sz="1200" b="0" i="0" u="none" strike="noStrike" baseline="0" dirty="0" smtClean="0">
                <a:latin typeface="+mn-lt"/>
                <a:ea typeface="+mn-ea"/>
                <a:cs typeface="+mn-cs"/>
                <a:sym typeface="Calibri"/>
              </a:rPr>
              <a:t>’ </a:t>
            </a:r>
            <a:r>
              <a:rPr lang="zh-CN" altLang="en-US" sz="1200" b="0" i="0" u="none" strike="noStrike" baseline="0" dirty="0" smtClean="0">
                <a:latin typeface="+mn-lt"/>
                <a:ea typeface="+mn-ea"/>
                <a:cs typeface="+mn-cs"/>
                <a:sym typeface="Calibri"/>
              </a:rPr>
              <a:t>“</a:t>
            </a:r>
            <a:endParaRPr lang="en-US" sz="1200" b="0" i="0" u="none" strike="noStrike" baseline="0" dirty="0" smtClean="0">
              <a:latin typeface="+mn-lt"/>
              <a:ea typeface="+mn-ea"/>
              <a:cs typeface="+mn-cs"/>
              <a:sym typeface="Calibri"/>
            </a:endParaRPr>
          </a:p>
        </p:txBody>
      </p:sp>
    </p:spTree>
    <p:extLst>
      <p:ext uri="{BB962C8B-B14F-4D97-AF65-F5344CB8AC3E}">
        <p14:creationId xmlns:p14="http://schemas.microsoft.com/office/powerpoint/2010/main" val="208675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 And if I draw some parallels, here’s </a:t>
            </a:r>
            <a:r>
              <a:rPr lang="en-US" sz="1200" b="1" i="0" u="none" strike="noStrike" baseline="0" dirty="0" smtClean="0">
                <a:latin typeface="+mn-lt"/>
                <a:ea typeface="+mn-ea"/>
                <a:cs typeface="+mn-cs"/>
                <a:sym typeface="Calibri"/>
              </a:rPr>
              <a:t>Google’s number 1 philosophy </a:t>
            </a:r>
            <a:r>
              <a:rPr lang="en-US" sz="1200" b="0" i="0" u="none" strike="noStrike" baseline="0" dirty="0" smtClean="0">
                <a:latin typeface="+mn-lt"/>
                <a:ea typeface="+mn-ea"/>
                <a:cs typeface="+mn-cs"/>
                <a:sym typeface="Calibri"/>
              </a:rPr>
              <a:t>.</a:t>
            </a:r>
          </a:p>
          <a:p>
            <a:endParaRPr lang="en-US" sz="1200" b="0" i="1" u="none" strike="noStrike" baseline="0" dirty="0" smtClean="0">
              <a:latin typeface="+mn-lt"/>
              <a:ea typeface="+mn-ea"/>
              <a:cs typeface="+mn-cs"/>
              <a:sym typeface="Calibri"/>
            </a:endParaRPr>
          </a:p>
          <a:p>
            <a:r>
              <a:rPr lang="en-US" sz="1200" b="0" i="1" u="none" strike="noStrike" baseline="0" dirty="0" smtClean="0">
                <a:latin typeface="+mn-lt"/>
                <a:ea typeface="+mn-ea"/>
                <a:cs typeface="+mn-cs"/>
                <a:sym typeface="Calibri"/>
              </a:rPr>
              <a:t>With that we will </a:t>
            </a:r>
            <a:r>
              <a:rPr lang="en-US" sz="1200" b="1" i="1" u="none" strike="noStrike" baseline="0" dirty="0" smtClean="0">
                <a:latin typeface="+mn-lt"/>
                <a:ea typeface="+mn-ea"/>
                <a:cs typeface="+mn-cs"/>
                <a:sym typeface="Calibri"/>
              </a:rPr>
              <a:t>move on </a:t>
            </a:r>
            <a:r>
              <a:rPr lang="en-US" sz="1200" b="0" i="1" u="none" strike="noStrike" baseline="0" dirty="0" smtClean="0">
                <a:latin typeface="+mn-lt"/>
                <a:ea typeface="+mn-ea"/>
                <a:cs typeface="+mn-cs"/>
                <a:sym typeface="Calibri"/>
              </a:rPr>
              <a:t>to see </a:t>
            </a:r>
            <a:r>
              <a:rPr lang="en-US" sz="1200" b="1" i="1" u="none" strike="noStrike" baseline="0" dirty="0" smtClean="0">
                <a:latin typeface="+mn-lt"/>
                <a:ea typeface="+mn-ea"/>
                <a:cs typeface="+mn-cs"/>
                <a:sym typeface="Calibri"/>
              </a:rPr>
              <a:t>how usability is evaluated </a:t>
            </a:r>
            <a:r>
              <a:rPr lang="en-US" sz="1200" b="0" i="1" u="none" strike="noStrike" baseline="0" dirty="0" smtClean="0">
                <a:latin typeface="+mn-lt"/>
                <a:ea typeface="+mn-ea"/>
                <a:cs typeface="+mn-cs"/>
                <a:sym typeface="Calibri"/>
              </a:rPr>
              <a:t>and how </a:t>
            </a:r>
            <a:r>
              <a:rPr lang="en-US" sz="1200" b="0" i="1" u="none" strike="noStrike" baseline="0" dirty="0" err="1" smtClean="0">
                <a:latin typeface="+mn-lt"/>
                <a:ea typeface="+mn-ea"/>
                <a:cs typeface="+mn-cs"/>
                <a:sym typeface="Calibri"/>
              </a:rPr>
              <a:t>Voalte</a:t>
            </a:r>
            <a:r>
              <a:rPr lang="en-US" sz="1200" b="0" i="1" u="none" strike="noStrike" baseline="0" dirty="0" smtClean="0">
                <a:latin typeface="+mn-lt"/>
                <a:ea typeface="+mn-ea"/>
                <a:cs typeface="+mn-cs"/>
                <a:sym typeface="Calibri"/>
              </a:rPr>
              <a:t> Platform is doing against these evaluations.</a:t>
            </a:r>
            <a:endParaRPr lang="en-US" dirty="0" smtClean="0"/>
          </a:p>
          <a:p>
            <a:endParaRPr lang="en-US" dirty="0"/>
          </a:p>
        </p:txBody>
      </p:sp>
    </p:spTree>
    <p:extLst>
      <p:ext uri="{BB962C8B-B14F-4D97-AF65-F5344CB8AC3E}">
        <p14:creationId xmlns:p14="http://schemas.microsoft.com/office/powerpoint/2010/main" val="292124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endParaRPr dirty="0"/>
          </a:p>
          <a:p>
            <a:r>
              <a:rPr lang="en-US" sz="1200" b="0" i="0" u="none" strike="noStrike" baseline="0" dirty="0" smtClean="0">
                <a:latin typeface="+mn-lt"/>
                <a:ea typeface="+mn-ea"/>
                <a:cs typeface="+mn-cs"/>
                <a:sym typeface="Calibri"/>
              </a:rPr>
              <a:t>Using Usability Evaluation</a:t>
            </a:r>
          </a:p>
          <a:p>
            <a:r>
              <a:rPr lang="en-US" sz="1200" b="1" i="0" u="none" strike="noStrike" baseline="0" dirty="0" smtClean="0">
                <a:latin typeface="+mn-lt"/>
                <a:ea typeface="+mn-ea"/>
                <a:cs typeface="+mn-cs"/>
                <a:sym typeface="Calibri"/>
              </a:rPr>
              <a:t>Summary </a:t>
            </a:r>
            <a:r>
              <a:rPr lang="en-US" sz="1200" b="0" i="0" u="none" strike="noStrike" baseline="0" dirty="0" smtClean="0">
                <a:latin typeface="+mn-lt"/>
                <a:ea typeface="+mn-ea"/>
                <a:cs typeface="+mn-cs"/>
                <a:sym typeface="Calibri"/>
              </a:rPr>
              <a:t>: With the </a:t>
            </a:r>
            <a:r>
              <a:rPr lang="en-US" sz="1200" b="1" i="1" u="none" strike="noStrike" baseline="0" dirty="0" smtClean="0">
                <a:latin typeface="+mn-lt"/>
                <a:ea typeface="+mn-ea"/>
                <a:cs typeface="+mn-cs"/>
                <a:sym typeface="Calibri"/>
              </a:rPr>
              <a:t>importance of UI/UX established</a:t>
            </a:r>
            <a:r>
              <a:rPr lang="en-US" sz="1200" b="0" i="0" u="none" strike="noStrike" baseline="0" dirty="0" smtClean="0">
                <a:latin typeface="+mn-lt"/>
                <a:ea typeface="+mn-ea"/>
                <a:cs typeface="+mn-cs"/>
                <a:sym typeface="Calibri"/>
              </a:rPr>
              <a:t>, let’s briefly walk over how usability and user experience is evaluated. </a:t>
            </a:r>
            <a:r>
              <a:rPr lang="en-US" sz="1200" b="1" i="0" u="none" strike="noStrike" baseline="0" dirty="0" smtClean="0">
                <a:latin typeface="+mn-lt"/>
                <a:ea typeface="+mn-ea"/>
                <a:cs typeface="+mn-cs"/>
                <a:sym typeface="Calibri"/>
              </a:rPr>
              <a:t>Human eyes are extremely sensitive </a:t>
            </a:r>
            <a:r>
              <a:rPr lang="en-US" sz="1200" b="0" i="0" u="none" strike="noStrike" baseline="0" dirty="0" smtClean="0">
                <a:latin typeface="+mn-lt"/>
                <a:ea typeface="+mn-ea"/>
                <a:cs typeface="+mn-cs"/>
                <a:sym typeface="Calibri"/>
              </a:rPr>
              <a:t>, and that’s what makes design hard to grasp.</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A lot of people think “UI is just a matter of opinions and colors” </a:t>
            </a:r>
            <a:r>
              <a:rPr lang="en-US" sz="1200" b="0" i="0" u="none" strike="noStrike" baseline="0" dirty="0" smtClean="0">
                <a:latin typeface="+mn-lt"/>
                <a:ea typeface="+mn-ea"/>
                <a:cs typeface="+mn-cs"/>
                <a:sym typeface="Calibri"/>
              </a:rPr>
              <a:t>.</a:t>
            </a:r>
          </a:p>
          <a:p>
            <a:r>
              <a:rPr lang="en-US" sz="1200" b="0" i="0" u="none" strike="noStrike" baseline="0" dirty="0" smtClean="0">
                <a:latin typeface="+mn-lt"/>
                <a:ea typeface="+mn-ea"/>
                <a:cs typeface="+mn-cs"/>
                <a:sym typeface="Calibri"/>
              </a:rPr>
              <a:t>That’s not exactly true, there are </a:t>
            </a:r>
            <a:r>
              <a:rPr lang="en-US" sz="1200" b="1" i="0" u="none" strike="noStrike" baseline="0" dirty="0" smtClean="0">
                <a:latin typeface="+mn-lt"/>
                <a:ea typeface="+mn-ea"/>
                <a:cs typeface="+mn-cs"/>
                <a:sym typeface="Calibri"/>
              </a:rPr>
              <a:t>specific ways user experienc</a:t>
            </a:r>
            <a:r>
              <a:rPr lang="en-US" altLang="zh-CN" sz="1200" b="1" i="0" u="none" strike="noStrike" baseline="0" dirty="0" smtClean="0">
                <a:latin typeface="+mn-lt"/>
                <a:ea typeface="+mn-ea"/>
                <a:cs typeface="+mn-cs"/>
                <a:sym typeface="Calibri"/>
              </a:rPr>
              <a:t>e</a:t>
            </a:r>
            <a:r>
              <a:rPr lang="en-US" sz="1200" b="0" i="0" u="none" strike="noStrike" baseline="0" dirty="0" smtClean="0">
                <a:latin typeface="+mn-lt"/>
                <a:ea typeface="+mn-ea"/>
                <a:cs typeface="+mn-cs"/>
                <a:sym typeface="Calibri"/>
              </a:rPr>
              <a:t> can be </a:t>
            </a:r>
            <a:r>
              <a:rPr lang="en-US" sz="1200" b="1" i="0" u="none" strike="noStrike" baseline="0" dirty="0" smtClean="0">
                <a:latin typeface="+mn-lt"/>
                <a:ea typeface="+mn-ea"/>
                <a:cs typeface="+mn-cs"/>
                <a:sym typeface="Calibri"/>
              </a:rPr>
              <a:t>evaluated objectively </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One of the most</a:t>
            </a:r>
            <a:r>
              <a:rPr lang="en-US" sz="1200" b="1" i="0" u="none" strike="noStrike" baseline="0" dirty="0" smtClean="0">
                <a:latin typeface="+mn-lt"/>
                <a:ea typeface="+mn-ea"/>
                <a:cs typeface="+mn-cs"/>
                <a:sym typeface="Calibri"/>
              </a:rPr>
              <a:t> widely adopted metrics </a:t>
            </a:r>
            <a:r>
              <a:rPr lang="en-US" sz="1200" b="0" i="0" u="none" strike="noStrike" baseline="0" dirty="0" smtClean="0">
                <a:latin typeface="+mn-lt"/>
                <a:ea typeface="+mn-ea"/>
                <a:cs typeface="+mn-cs"/>
                <a:sym typeface="Calibri"/>
              </a:rPr>
              <a:t>in the industry is the </a:t>
            </a:r>
            <a:r>
              <a:rPr lang="en-US" sz="1200" b="1" i="0" u="none" strike="noStrike" baseline="0" dirty="0" smtClean="0">
                <a:latin typeface="+mn-lt"/>
                <a:ea typeface="+mn-ea"/>
                <a:cs typeface="+mn-cs"/>
                <a:sym typeface="Calibri"/>
              </a:rPr>
              <a:t>Nielsen’s usability heuristics </a:t>
            </a:r>
            <a:r>
              <a:rPr lang="en-US" sz="1200" b="0" i="0" u="none" strike="noStrike" baseline="0" dirty="0" smtClean="0">
                <a:latin typeface="+mn-lt"/>
                <a:ea typeface="+mn-ea"/>
                <a:cs typeface="+mn-cs"/>
                <a:sym typeface="Calibri"/>
              </a:rPr>
              <a:t>.</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Here you can find </a:t>
            </a:r>
            <a:r>
              <a:rPr lang="en-US" sz="1200" b="1" i="0" u="none" strike="noStrike" baseline="0" dirty="0" smtClean="0">
                <a:latin typeface="+mn-lt"/>
                <a:ea typeface="+mn-ea"/>
                <a:cs typeface="+mn-cs"/>
                <a:sym typeface="Calibri"/>
              </a:rPr>
              <a:t>specific and objective qualification </a:t>
            </a:r>
            <a:r>
              <a:rPr lang="en-US" sz="1200" b="0" i="0" u="none" strike="noStrike" baseline="0" dirty="0" smtClean="0">
                <a:latin typeface="+mn-lt"/>
                <a:ea typeface="+mn-ea"/>
                <a:cs typeface="+mn-cs"/>
                <a:sym typeface="Calibri"/>
              </a:rPr>
              <a:t>on if we are delivering good user experience. You can even find these heuristic guidelines being mapped into the </a:t>
            </a:r>
            <a:r>
              <a:rPr lang="en-US" sz="1200" b="1" i="0" u="none" strike="noStrike" baseline="0" dirty="0" smtClean="0">
                <a:latin typeface="+mn-lt"/>
                <a:ea typeface="+mn-ea"/>
                <a:cs typeface="+mn-cs"/>
                <a:sym typeface="Calibri"/>
              </a:rPr>
              <a:t>two of the most popular client ecosystems </a:t>
            </a:r>
            <a:r>
              <a:rPr lang="en-US" sz="1200" b="0" i="0" u="none" strike="noStrike" baseline="0" dirty="0" smtClean="0">
                <a:latin typeface="+mn-lt"/>
                <a:ea typeface="+mn-ea"/>
                <a:cs typeface="+mn-cs"/>
                <a:sym typeface="Calibri"/>
              </a:rPr>
              <a:t>. IOS and Android. These guidelines were </a:t>
            </a:r>
            <a:r>
              <a:rPr lang="en-US" sz="1200" b="1" i="0" u="none" strike="noStrike" baseline="0" dirty="0" smtClean="0">
                <a:latin typeface="+mn-lt"/>
                <a:ea typeface="+mn-ea"/>
                <a:cs typeface="+mn-cs"/>
                <a:sym typeface="Calibri"/>
              </a:rPr>
              <a:t>set up to maintain consistency between different apps </a:t>
            </a:r>
            <a:r>
              <a:rPr lang="en-US" sz="1200" b="0" i="0" u="none" strike="noStrike" baseline="0" dirty="0" smtClean="0">
                <a:latin typeface="+mn-lt"/>
                <a:ea typeface="+mn-ea"/>
                <a:cs typeface="+mn-cs"/>
                <a:sym typeface="Calibri"/>
              </a:rPr>
              <a:t>within the same ecosystem.</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Having this </a:t>
            </a:r>
            <a:r>
              <a:rPr lang="en-US" sz="1200" b="1" i="0" u="none" strike="noStrike" baseline="0" dirty="0" smtClean="0">
                <a:latin typeface="+mn-lt"/>
                <a:ea typeface="+mn-ea"/>
                <a:cs typeface="+mn-cs"/>
                <a:sym typeface="Calibri"/>
              </a:rPr>
              <a:t>consistency is extremely important in helping users to adopt and familiarize expected user behavior </a:t>
            </a:r>
            <a:r>
              <a:rPr lang="en-US" sz="1200" b="0" i="0" u="none" strike="noStrike" baseline="0" dirty="0" smtClean="0">
                <a:latin typeface="+mn-lt"/>
                <a:ea typeface="+mn-ea"/>
                <a:cs typeface="+mn-cs"/>
                <a:sym typeface="Calibri"/>
              </a:rPr>
              <a:t>. Can you imagine having users to relearn a new set of rules every time he or she download a new app ? That would be disastrous.</a:t>
            </a:r>
          </a:p>
          <a:p>
            <a:r>
              <a:rPr lang="en-US" sz="1200" b="0" i="0" u="none" strike="noStrike" baseline="0" dirty="0" smtClean="0">
                <a:latin typeface="+mn-lt"/>
                <a:ea typeface="+mn-ea"/>
                <a:cs typeface="+mn-cs"/>
                <a:sym typeface="Calibri"/>
              </a:rPr>
              <a:t>So here you can see how </a:t>
            </a:r>
            <a:r>
              <a:rPr lang="en-US" sz="1200" b="1" i="0" u="none" strike="noStrike" baseline="0" dirty="0" smtClean="0">
                <a:latin typeface="+mn-lt"/>
                <a:ea typeface="+mn-ea"/>
                <a:cs typeface="+mn-cs"/>
                <a:sym typeface="Calibri"/>
              </a:rPr>
              <a:t>detailed the Nielsen’s usability heuristics are </a:t>
            </a:r>
            <a:r>
              <a:rPr lang="en-US" sz="1200" b="0" i="0" u="none" strike="noStrike" baseline="0" dirty="0" smtClean="0">
                <a:latin typeface="+mn-lt"/>
                <a:ea typeface="+mn-ea"/>
                <a:cs typeface="+mn-cs"/>
                <a:sym typeface="Calibri"/>
              </a:rPr>
              <a:t>. We do well in most of these evaluations and I’ve </a:t>
            </a:r>
            <a:r>
              <a:rPr lang="en-US" sz="1200" b="1" i="0" u="none" strike="noStrike" baseline="0" dirty="0" smtClean="0">
                <a:latin typeface="+mn-lt"/>
                <a:ea typeface="+mn-ea"/>
                <a:cs typeface="+mn-cs"/>
                <a:sym typeface="Calibri"/>
              </a:rPr>
              <a:t>bolded </a:t>
            </a:r>
            <a:r>
              <a:rPr lang="en-US" sz="1200" b="0" i="0" u="none" strike="noStrike" baseline="0" dirty="0" smtClean="0">
                <a:latin typeface="+mn-lt"/>
                <a:ea typeface="+mn-ea"/>
                <a:cs typeface="+mn-cs"/>
                <a:sym typeface="Calibri"/>
              </a:rPr>
              <a:t>some specific points where we could use some attention. </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We will go through these in more detail in the next couple slides as we walk through a typical user flow within our </a:t>
            </a:r>
            <a:r>
              <a:rPr lang="en-US" sz="1200" b="1" i="0" u="none" strike="noStrike" baseline="0" dirty="0" err="1" smtClean="0">
                <a:latin typeface="+mn-lt"/>
                <a:ea typeface="+mn-ea"/>
                <a:cs typeface="+mn-cs"/>
                <a:sym typeface="Calibri"/>
              </a:rPr>
              <a:t>Voalte</a:t>
            </a:r>
            <a:r>
              <a:rPr lang="en-US" sz="1200" b="1" i="0" u="none" strike="noStrike" baseline="0" dirty="0" smtClean="0">
                <a:latin typeface="+mn-lt"/>
                <a:ea typeface="+mn-ea"/>
                <a:cs typeface="+mn-cs"/>
                <a:sym typeface="Calibri"/>
              </a:rPr>
              <a:t> system</a:t>
            </a:r>
            <a:endParaRPr dirty="0"/>
          </a:p>
          <a:p>
            <a:endParaRPr dirty="0"/>
          </a:p>
          <a:p>
            <a:r>
              <a:rPr dirty="0"/>
              <a:t>Questions?</a:t>
            </a:r>
          </a:p>
        </p:txBody>
      </p:sp>
    </p:spTree>
    <p:extLst>
      <p:ext uri="{BB962C8B-B14F-4D97-AF65-F5344CB8AC3E}">
        <p14:creationId xmlns:p14="http://schemas.microsoft.com/office/powerpoint/2010/main" val="272440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Consistency of the overall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System</a:t>
            </a:r>
          </a:p>
          <a:p>
            <a:r>
              <a:rPr lang="en-US" sz="1200" b="1" i="0" u="none" strike="noStrike" baseline="0" dirty="0" smtClean="0">
                <a:latin typeface="+mn-lt"/>
                <a:ea typeface="+mn-ea"/>
                <a:cs typeface="+mn-cs"/>
                <a:sym typeface="Calibri"/>
              </a:rPr>
              <a:t>Summary </a:t>
            </a:r>
            <a:r>
              <a:rPr lang="en-US" sz="1200" b="0" i="0" u="none" strike="noStrike" baseline="0" dirty="0" smtClean="0">
                <a:latin typeface="+mn-lt"/>
                <a:ea typeface="+mn-ea"/>
                <a:cs typeface="+mn-cs"/>
                <a:sym typeface="Calibri"/>
              </a:rPr>
              <a:t>:</a:t>
            </a:r>
          </a:p>
          <a:p>
            <a:r>
              <a:rPr lang="en-US" sz="1200" b="0" i="0" u="none" strike="noStrike" baseline="0" dirty="0" smtClean="0">
                <a:latin typeface="+mn-lt"/>
                <a:ea typeface="+mn-ea"/>
                <a:cs typeface="+mn-cs"/>
                <a:sym typeface="Calibri"/>
              </a:rPr>
              <a:t>Analyzing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from a </a:t>
            </a:r>
            <a:r>
              <a:rPr lang="en-US" sz="1200" b="1" i="0" u="none" strike="noStrike" baseline="0" dirty="0" smtClean="0">
                <a:latin typeface="+mn-lt"/>
                <a:ea typeface="+mn-ea"/>
                <a:cs typeface="+mn-cs"/>
                <a:sym typeface="Calibri"/>
              </a:rPr>
              <a:t>higher level overview </a:t>
            </a:r>
            <a:r>
              <a:rPr lang="en-US" sz="1200" b="0" i="0" u="none" strike="noStrike" baseline="0" dirty="0" smtClean="0">
                <a:latin typeface="+mn-lt"/>
                <a:ea typeface="+mn-ea"/>
                <a:cs typeface="+mn-cs"/>
                <a:sym typeface="Calibri"/>
              </a:rPr>
              <a:t>, our current system is feature rich and densely packaged. However, anyone who has had experience onsite would be able to </a:t>
            </a:r>
            <a:r>
              <a:rPr lang="en-US" sz="1200" b="1" i="0" u="none" strike="noStrike" baseline="0" dirty="0" smtClean="0">
                <a:latin typeface="+mn-lt"/>
                <a:ea typeface="+mn-ea"/>
                <a:cs typeface="+mn-cs"/>
                <a:sym typeface="Calibri"/>
              </a:rPr>
              <a:t>recall incidents </a:t>
            </a:r>
            <a:r>
              <a:rPr lang="en-US" sz="1200" b="0" i="0" u="none" strike="noStrike" baseline="0" dirty="0" smtClean="0">
                <a:latin typeface="+mn-lt"/>
                <a:ea typeface="+mn-ea"/>
                <a:cs typeface="+mn-cs"/>
                <a:sym typeface="Calibri"/>
              </a:rPr>
              <a:t>where our end users </a:t>
            </a:r>
            <a:r>
              <a:rPr lang="en-US" sz="1200" b="1" i="0" u="none" strike="noStrike" baseline="0" dirty="0" smtClean="0">
                <a:latin typeface="+mn-lt"/>
                <a:ea typeface="+mn-ea"/>
                <a:cs typeface="+mn-cs"/>
                <a:sym typeface="Calibri"/>
              </a:rPr>
              <a:t>didn’t realized certain features existed </a:t>
            </a:r>
            <a:r>
              <a:rPr lang="en-US" sz="1200" b="0" i="0" u="none" strike="noStrike" baseline="0" dirty="0" smtClean="0">
                <a:latin typeface="+mn-lt"/>
                <a:ea typeface="+mn-ea"/>
                <a:cs typeface="+mn-cs"/>
                <a:sym typeface="Calibri"/>
              </a:rPr>
              <a:t>. Leading them into </a:t>
            </a:r>
            <a:r>
              <a:rPr lang="en-US" sz="1200" b="1" i="0" u="none" strike="noStrike" baseline="0" dirty="0" smtClean="0">
                <a:latin typeface="+mn-lt"/>
                <a:ea typeface="+mn-ea"/>
                <a:cs typeface="+mn-cs"/>
                <a:sym typeface="Calibri"/>
              </a:rPr>
              <a:t>frustration </a:t>
            </a:r>
            <a:r>
              <a:rPr lang="en-US" sz="1200" b="0" i="0" u="none" strike="noStrike" baseline="0" dirty="0" smtClean="0">
                <a:latin typeface="+mn-lt"/>
                <a:ea typeface="+mn-ea"/>
                <a:cs typeface="+mn-cs"/>
                <a:sym typeface="Calibri"/>
              </a:rPr>
              <a:t>and </a:t>
            </a:r>
            <a:r>
              <a:rPr lang="en-US" sz="1200" b="1" i="0" u="none" strike="noStrike" baseline="0" dirty="0" smtClean="0">
                <a:latin typeface="+mn-lt"/>
                <a:ea typeface="+mn-ea"/>
                <a:cs typeface="+mn-cs"/>
                <a:sym typeface="Calibri"/>
              </a:rPr>
              <a:t>negative </a:t>
            </a:r>
            <a:r>
              <a:rPr lang="en-US" sz="1200" b="0" i="0" u="none" strike="noStrike" baseline="0" dirty="0" smtClean="0">
                <a:latin typeface="+mn-lt"/>
                <a:ea typeface="+mn-ea"/>
                <a:cs typeface="+mn-cs"/>
                <a:sym typeface="Calibri"/>
              </a:rPr>
              <a:t>experience with the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system. If you remembered the couple bullets I highlighted a slides back, to improve the current UX , we essentially need to </a:t>
            </a:r>
            <a:r>
              <a:rPr lang="en-US" sz="1200" b="1" i="0" u="none" strike="noStrike" baseline="0" dirty="0" smtClean="0">
                <a:latin typeface="+mn-lt"/>
                <a:ea typeface="+mn-ea"/>
                <a:cs typeface="+mn-cs"/>
                <a:sym typeface="Calibri"/>
              </a:rPr>
              <a:t>find</a:t>
            </a:r>
          </a:p>
          <a:p>
            <a:r>
              <a:rPr lang="en-US" sz="1200" b="0" i="0" u="none" strike="noStrike" baseline="0" dirty="0" smtClean="0">
                <a:latin typeface="+mn-lt"/>
                <a:ea typeface="+mn-ea"/>
                <a:cs typeface="+mn-cs"/>
                <a:sym typeface="Calibri"/>
              </a:rPr>
              <a:t>1 )Consistency &amp; standards,</a:t>
            </a:r>
          </a:p>
          <a:p>
            <a:r>
              <a:rPr lang="en-US" sz="1200" b="1" i="0" u="none" strike="noStrike" baseline="0" dirty="0" smtClean="0">
                <a:latin typeface="+mn-lt"/>
                <a:ea typeface="+mn-ea"/>
                <a:cs typeface="+mn-cs"/>
                <a:sym typeface="Calibri"/>
              </a:rPr>
              <a:t>bring</a:t>
            </a:r>
          </a:p>
          <a:p>
            <a:r>
              <a:rPr lang="en-US" sz="1200" b="0" i="0" u="none" strike="noStrike" baseline="0" dirty="0" smtClean="0">
                <a:latin typeface="+mn-lt"/>
                <a:ea typeface="+mn-ea"/>
                <a:cs typeface="+mn-cs"/>
                <a:sym typeface="Calibri"/>
              </a:rPr>
              <a:t>2)Aesthetic &amp; minimalist design</a:t>
            </a:r>
          </a:p>
          <a:p>
            <a:r>
              <a:rPr lang="en-US" sz="1200" b="1" i="0" u="none" strike="noStrike" baseline="0" dirty="0" smtClean="0">
                <a:latin typeface="+mn-lt"/>
                <a:ea typeface="+mn-ea"/>
                <a:cs typeface="+mn-cs"/>
                <a:sym typeface="Calibri"/>
              </a:rPr>
              <a:t>Help</a:t>
            </a:r>
          </a:p>
          <a:p>
            <a:r>
              <a:rPr lang="en-US" sz="1200" b="0" i="0" u="none" strike="noStrike" baseline="0" dirty="0" smtClean="0">
                <a:latin typeface="+mn-lt"/>
                <a:ea typeface="+mn-ea"/>
                <a:cs typeface="+mn-cs"/>
                <a:sym typeface="Calibri"/>
              </a:rPr>
              <a:t>3)Users recognize, diagnose, and recover from errors and</a:t>
            </a:r>
          </a:p>
          <a:p>
            <a:r>
              <a:rPr lang="en-US" sz="1200" b="1" i="0" u="none" strike="noStrike" baseline="0" dirty="0" smtClean="0">
                <a:latin typeface="+mn-lt"/>
                <a:ea typeface="+mn-ea"/>
                <a:cs typeface="+mn-cs"/>
                <a:sym typeface="Calibri"/>
              </a:rPr>
              <a:t>Allow</a:t>
            </a:r>
          </a:p>
          <a:p>
            <a:r>
              <a:rPr lang="en-US" sz="1200" b="0" i="0" u="none" strike="noStrike" baseline="0" dirty="0" smtClean="0">
                <a:latin typeface="+mn-lt"/>
                <a:ea typeface="+mn-ea"/>
                <a:cs typeface="+mn-cs"/>
                <a:sym typeface="Calibri"/>
              </a:rPr>
              <a:t>4).</a:t>
            </a:r>
            <a:r>
              <a:rPr lang="en-US" altLang="zh-CN" sz="1200" b="0" i="0" u="none" strike="noStrike" baseline="0" dirty="0" smtClean="0">
                <a:latin typeface="+mn-lt"/>
                <a:ea typeface="+mn-ea"/>
                <a:cs typeface="+mn-cs"/>
                <a:sym typeface="Calibri"/>
              </a:rPr>
              <a:t>U</a:t>
            </a:r>
            <a:r>
              <a:rPr lang="en-US" sz="1200" b="0" i="0" u="none" strike="noStrike" baseline="0" dirty="0" smtClean="0">
                <a:latin typeface="+mn-lt"/>
                <a:ea typeface="+mn-ea"/>
                <a:cs typeface="+mn-cs"/>
                <a:sym typeface="Calibri"/>
              </a:rPr>
              <a:t>sers to recognize an action rather than having them recalled an expected action.</a:t>
            </a:r>
          </a:p>
          <a:p>
            <a:endParaRPr lang="en-US" sz="1200" b="1"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We have a great </a:t>
            </a:r>
            <a:r>
              <a:rPr lang="en-US" sz="1200" b="1" i="0" u="none" strike="noStrike" baseline="0" dirty="0" smtClean="0">
                <a:latin typeface="+mn-lt"/>
                <a:ea typeface="+mn-ea"/>
                <a:cs typeface="+mn-cs"/>
                <a:sym typeface="Calibri"/>
              </a:rPr>
              <a:t>features</a:t>
            </a:r>
            <a:r>
              <a:rPr lang="en-US" sz="1200" b="0" i="0" u="none" strike="noStrike" baseline="0" dirty="0" smtClean="0">
                <a:latin typeface="+mn-lt"/>
                <a:ea typeface="+mn-ea"/>
                <a:cs typeface="+mn-cs"/>
                <a:sym typeface="Calibri"/>
              </a:rPr>
              <a:t>, it’s a shame if we don’t see more users actively using them.</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Without going into specifics just ye </a:t>
            </a:r>
            <a:r>
              <a:rPr lang="en-US" sz="1200" b="0" i="0" u="none" strike="noStrike" baseline="0" dirty="0" smtClean="0">
                <a:latin typeface="+mn-lt"/>
                <a:ea typeface="+mn-ea"/>
                <a:cs typeface="+mn-cs"/>
                <a:sym typeface="Calibri"/>
              </a:rPr>
              <a:t>t, and just by looking at this slide right here, you will realize our UI is fairly </a:t>
            </a:r>
            <a:r>
              <a:rPr lang="en-US" sz="1200" b="1" i="0" u="none" strike="noStrike" baseline="0" dirty="0" smtClean="0">
                <a:latin typeface="+mn-lt"/>
                <a:ea typeface="+mn-ea"/>
                <a:cs typeface="+mn-cs"/>
                <a:sym typeface="Calibri"/>
              </a:rPr>
              <a:t>inconsistent </a:t>
            </a:r>
            <a:r>
              <a:rPr lang="en-US" sz="1200" b="0" i="0" u="none" strike="noStrike" baseline="0" dirty="0" smtClean="0">
                <a:latin typeface="+mn-lt"/>
                <a:ea typeface="+mn-ea"/>
                <a:cs typeface="+mn-cs"/>
                <a:sym typeface="Calibri"/>
              </a:rPr>
              <a:t>as it </a:t>
            </a:r>
            <a:r>
              <a:rPr lang="en-US" sz="1200" b="1" i="0" u="none" strike="noStrike" baseline="0" dirty="0" smtClean="0">
                <a:latin typeface="+mn-lt"/>
                <a:ea typeface="+mn-ea"/>
                <a:cs typeface="+mn-cs"/>
                <a:sym typeface="Calibri"/>
              </a:rPr>
              <a:t>deviates </a:t>
            </a:r>
            <a:r>
              <a:rPr lang="en-US" sz="1200" b="0" i="0" u="none" strike="noStrike" baseline="0" dirty="0" smtClean="0">
                <a:latin typeface="+mn-lt"/>
                <a:ea typeface="+mn-ea"/>
                <a:cs typeface="+mn-cs"/>
                <a:sym typeface="Calibri"/>
              </a:rPr>
              <a:t>and </a:t>
            </a:r>
            <a:r>
              <a:rPr lang="en-US" sz="1200" b="1" i="0" u="none" strike="noStrike" baseline="0" dirty="0" smtClean="0">
                <a:latin typeface="+mn-lt"/>
                <a:ea typeface="+mn-ea"/>
                <a:cs typeface="+mn-cs"/>
                <a:sym typeface="Calibri"/>
              </a:rPr>
              <a:t>follows iOS standard practices </a:t>
            </a:r>
            <a:r>
              <a:rPr lang="en-US" sz="1200" b="0" i="0" u="none" strike="noStrike" baseline="0" dirty="0" smtClean="0">
                <a:latin typeface="+mn-lt"/>
                <a:ea typeface="+mn-ea"/>
                <a:cs typeface="+mn-cs"/>
                <a:sym typeface="Calibri"/>
              </a:rPr>
              <a:t>from screen to screen. Our system also contains </a:t>
            </a:r>
            <a:r>
              <a:rPr lang="en-US" sz="1200" b="1" i="0" u="none" strike="noStrike" baseline="0" dirty="0" smtClean="0">
                <a:latin typeface="+mn-lt"/>
                <a:ea typeface="+mn-ea"/>
                <a:cs typeface="+mn-cs"/>
                <a:sym typeface="Calibri"/>
              </a:rPr>
              <a:t>5+ colors </a:t>
            </a:r>
            <a:r>
              <a:rPr lang="en-US" sz="1200" b="0" i="0" u="none" strike="noStrike" baseline="0" dirty="0" smtClean="0">
                <a:latin typeface="+mn-lt"/>
                <a:ea typeface="+mn-ea"/>
                <a:cs typeface="+mn-cs"/>
                <a:sym typeface="Calibri"/>
              </a:rPr>
              <a:t>and different sizes of fronts to </a:t>
            </a:r>
            <a:r>
              <a:rPr lang="en-US" sz="1200" b="1" i="0" u="none" strike="noStrike" baseline="0" dirty="0" smtClean="0">
                <a:latin typeface="+mn-lt"/>
                <a:ea typeface="+mn-ea"/>
                <a:cs typeface="+mn-cs"/>
                <a:sym typeface="Calibri"/>
              </a:rPr>
              <a:t>convey </a:t>
            </a:r>
            <a:r>
              <a:rPr lang="en-US" sz="1200" b="0" i="0" u="none" strike="noStrike" baseline="0" dirty="0" smtClean="0">
                <a:latin typeface="+mn-lt"/>
                <a:ea typeface="+mn-ea"/>
                <a:cs typeface="+mn-cs"/>
                <a:sym typeface="Calibri"/>
              </a:rPr>
              <a:t>very </a:t>
            </a:r>
            <a:r>
              <a:rPr lang="en-US" sz="1200" b="1" i="0" u="none" strike="noStrike" baseline="0" dirty="0" smtClean="0">
                <a:latin typeface="+mn-lt"/>
                <a:ea typeface="+mn-ea"/>
                <a:cs typeface="+mn-cs"/>
                <a:sym typeface="Calibri"/>
              </a:rPr>
              <a:t>specific emphasizes </a:t>
            </a:r>
            <a:r>
              <a:rPr lang="en-US" sz="1200" b="0" i="0" u="none" strike="noStrike" baseline="0" dirty="0" smtClean="0">
                <a:latin typeface="+mn-lt"/>
                <a:ea typeface="+mn-ea"/>
                <a:cs typeface="+mn-cs"/>
                <a:sym typeface="Calibri"/>
              </a:rPr>
              <a:t>on different screens. Referring back to the usability heuristic evaluations, this is </a:t>
            </a:r>
            <a:r>
              <a:rPr lang="en-US" sz="1200" b="1" i="0" u="none" strike="noStrike" baseline="0" dirty="0" smtClean="0">
                <a:latin typeface="+mn-lt"/>
                <a:ea typeface="+mn-ea"/>
                <a:cs typeface="+mn-cs"/>
                <a:sym typeface="Calibri"/>
              </a:rPr>
              <a:t>not only distracting and inconsistent </a:t>
            </a:r>
            <a:r>
              <a:rPr lang="en-US" sz="1200" b="0" i="0" u="none" strike="noStrike" baseline="0" dirty="0" smtClean="0">
                <a:latin typeface="+mn-lt"/>
                <a:ea typeface="+mn-ea"/>
                <a:cs typeface="+mn-cs"/>
                <a:sym typeface="Calibri"/>
              </a:rPr>
              <a:t>, it subconsciously results in </a:t>
            </a:r>
            <a:r>
              <a:rPr lang="en-US" sz="1200" b="1" i="0" u="none" strike="noStrike" baseline="0" dirty="0" smtClean="0">
                <a:latin typeface="+mn-lt"/>
                <a:ea typeface="+mn-ea"/>
                <a:cs typeface="+mn-cs"/>
                <a:sym typeface="Calibri"/>
              </a:rPr>
              <a:t>extra cognitive load </a:t>
            </a:r>
            <a:r>
              <a:rPr lang="en-US" sz="1200" b="0" i="0" u="none" strike="noStrike" baseline="0" dirty="0" smtClean="0">
                <a:latin typeface="+mn-lt"/>
                <a:ea typeface="+mn-ea"/>
                <a:cs typeface="+mn-cs"/>
                <a:sym typeface="Calibri"/>
              </a:rPr>
              <a:t>for our users to distinguish from one action to another. Imagine nurses curious about why the color just all the sudden changed, or </a:t>
            </a:r>
            <a:r>
              <a:rPr lang="en-US" sz="1200" b="1" i="0" u="none" strike="noStrike" baseline="0" dirty="0" smtClean="0">
                <a:latin typeface="+mn-lt"/>
                <a:ea typeface="+mn-ea"/>
                <a:cs typeface="+mn-cs"/>
                <a:sym typeface="Calibri"/>
              </a:rPr>
              <a:t>why certain things aren’t in a certain place. </a:t>
            </a:r>
            <a:r>
              <a:rPr lang="en-US" sz="1200" b="0" i="0" u="none" strike="noStrike" baseline="0" dirty="0" smtClean="0">
                <a:latin typeface="+mn-lt"/>
                <a:ea typeface="+mn-ea"/>
                <a:cs typeface="+mn-cs"/>
                <a:sym typeface="Calibri"/>
              </a:rPr>
              <a:t>That’s the </a:t>
            </a:r>
            <a:r>
              <a:rPr lang="en-US" sz="1200" b="1" i="0" u="none" strike="noStrike" baseline="0" dirty="0" smtClean="0">
                <a:latin typeface="+mn-lt"/>
                <a:ea typeface="+mn-ea"/>
                <a:cs typeface="+mn-cs"/>
                <a:sym typeface="Calibri"/>
              </a:rPr>
              <a:t>discrepancy we want to solve.</a:t>
            </a:r>
          </a:p>
          <a:p>
            <a:endParaRPr lang="en-US" sz="1200" b="1"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[off script]</a:t>
            </a:r>
          </a:p>
          <a:p>
            <a:r>
              <a:rPr lang="en-US" sz="1200" b="1" i="0" u="none" strike="noStrike" baseline="0" dirty="0" smtClean="0">
                <a:latin typeface="+mn-lt"/>
                <a:ea typeface="+mn-ea"/>
                <a:cs typeface="+mn-cs"/>
                <a:sym typeface="Calibri"/>
              </a:rPr>
              <a:t>talk about inconsistencies on the screen, and distracting colors.</a:t>
            </a:r>
            <a:endParaRPr lang="en-US" dirty="0"/>
          </a:p>
        </p:txBody>
      </p:sp>
    </p:spTree>
    <p:extLst>
      <p:ext uri="{BB962C8B-B14F-4D97-AF65-F5344CB8AC3E}">
        <p14:creationId xmlns:p14="http://schemas.microsoft.com/office/powerpoint/2010/main" val="397094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1.Onboarding (Signing in process)</a:t>
            </a:r>
          </a:p>
          <a:p>
            <a:r>
              <a:rPr lang="en-US" sz="1200" b="0" i="0" u="none" strike="noStrike" baseline="0" dirty="0" smtClean="0">
                <a:latin typeface="+mn-lt"/>
                <a:ea typeface="+mn-ea"/>
                <a:cs typeface="+mn-cs"/>
                <a:sym typeface="Calibri"/>
              </a:rPr>
              <a:t>Summary: </a:t>
            </a:r>
            <a:r>
              <a:rPr lang="en-US" sz="1200" b="1" i="0" u="none" strike="noStrike" baseline="0" dirty="0" smtClean="0">
                <a:latin typeface="+mn-lt"/>
                <a:ea typeface="+mn-ea"/>
                <a:cs typeface="+mn-cs"/>
                <a:sym typeface="Calibri"/>
              </a:rPr>
              <a:t>Traditionally </a:t>
            </a:r>
            <a:r>
              <a:rPr lang="en-US" sz="1200" b="0" i="0" u="none" strike="noStrike" baseline="0" dirty="0" smtClean="0">
                <a:latin typeface="+mn-lt"/>
                <a:ea typeface="+mn-ea"/>
                <a:cs typeface="+mn-cs"/>
                <a:sym typeface="Calibri"/>
              </a:rPr>
              <a:t>for consumer facing products(apps), the </a:t>
            </a:r>
            <a:r>
              <a:rPr lang="en-US" sz="1200" b="1" i="0" u="none" strike="noStrike" baseline="0" dirty="0" smtClean="0">
                <a:latin typeface="+mn-lt"/>
                <a:ea typeface="+mn-ea"/>
                <a:cs typeface="+mn-cs"/>
                <a:sym typeface="Calibri"/>
              </a:rPr>
              <a:t>onboarding process refers to initial app launch </a:t>
            </a:r>
            <a:r>
              <a:rPr lang="en-US" sz="1200" b="0" i="0" u="none" strike="noStrike" baseline="0" dirty="0" smtClean="0">
                <a:latin typeface="+mn-lt"/>
                <a:ea typeface="+mn-ea"/>
                <a:cs typeface="+mn-cs"/>
                <a:sym typeface="Calibri"/>
              </a:rPr>
              <a:t>where it provides an </a:t>
            </a:r>
            <a:r>
              <a:rPr lang="en-US" sz="1200" b="0" i="0" u="none" strike="noStrike" baseline="0" dirty="0" err="1" smtClean="0">
                <a:latin typeface="+mn-lt"/>
                <a:ea typeface="+mn-ea"/>
                <a:cs typeface="+mn-cs"/>
                <a:sym typeface="Calibri"/>
              </a:rPr>
              <a:t>enduser</a:t>
            </a:r>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training before a user is finally landed inside the system. </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Understanding our unique niche of consumers, this might not be completely applicable</a:t>
            </a:r>
            <a:r>
              <a:rPr lang="en-US" sz="1200" b="0" i="0" u="none" strike="noStrike" baseline="0" dirty="0" smtClean="0">
                <a:latin typeface="+mn-lt"/>
                <a:ea typeface="+mn-ea"/>
                <a:cs typeface="+mn-cs"/>
                <a:sym typeface="Calibri"/>
              </a:rPr>
              <a:t>. However, upon looking at these initial screens, we still have </a:t>
            </a:r>
            <a:r>
              <a:rPr lang="en-US" sz="1200" b="1" i="0" u="none" strike="noStrike" baseline="0" dirty="0" smtClean="0">
                <a:latin typeface="+mn-lt"/>
                <a:ea typeface="+mn-ea"/>
                <a:cs typeface="+mn-cs"/>
                <a:sym typeface="Calibri"/>
              </a:rPr>
              <a:t>some room </a:t>
            </a:r>
            <a:r>
              <a:rPr lang="en-US" sz="1200" b="0" i="0" u="none" strike="noStrike" baseline="0" dirty="0" smtClean="0">
                <a:latin typeface="+mn-lt"/>
                <a:ea typeface="+mn-ea"/>
                <a:cs typeface="+mn-cs"/>
                <a:sym typeface="Calibri"/>
              </a:rPr>
              <a:t>for “ </a:t>
            </a:r>
            <a:r>
              <a:rPr lang="en-US" sz="1200" b="1" i="0" u="none" strike="noStrike" baseline="0" dirty="0" smtClean="0">
                <a:latin typeface="+mn-lt"/>
                <a:ea typeface="+mn-ea"/>
                <a:cs typeface="+mn-cs"/>
                <a:sym typeface="Calibri"/>
              </a:rPr>
              <a:t>design fun </a:t>
            </a:r>
            <a:r>
              <a:rPr lang="en-US" sz="1200" b="0" i="0" u="none" strike="noStrike" baseline="0" dirty="0" smtClean="0">
                <a:latin typeface="+mn-lt"/>
                <a:ea typeface="+mn-ea"/>
                <a:cs typeface="+mn-cs"/>
                <a:sym typeface="Calibri"/>
              </a:rPr>
              <a:t>”. We could </a:t>
            </a:r>
            <a:r>
              <a:rPr lang="en-US" sz="1200" b="1" i="0" u="none" strike="noStrike" baseline="0" dirty="0" smtClean="0">
                <a:latin typeface="+mn-lt"/>
                <a:ea typeface="+mn-ea"/>
                <a:cs typeface="+mn-cs"/>
                <a:sym typeface="Calibri"/>
              </a:rPr>
              <a:t>guide </a:t>
            </a:r>
            <a:r>
              <a:rPr lang="en-US" sz="1200" b="0" i="0" u="none" strike="noStrike" baseline="0" dirty="0" smtClean="0">
                <a:latin typeface="+mn-lt"/>
                <a:ea typeface="+mn-ea"/>
                <a:cs typeface="+mn-cs"/>
                <a:sym typeface="Calibri"/>
              </a:rPr>
              <a:t>our end user through this </a:t>
            </a:r>
            <a:r>
              <a:rPr lang="en-US" sz="1200" b="1" i="0" u="none" strike="noStrike" baseline="0" dirty="0" smtClean="0">
                <a:latin typeface="+mn-lt"/>
                <a:ea typeface="+mn-ea"/>
                <a:cs typeface="+mn-cs"/>
                <a:sym typeface="Calibri"/>
              </a:rPr>
              <a:t>signing </a:t>
            </a:r>
            <a:r>
              <a:rPr lang="en-US" sz="1200" b="0" i="0" u="none" strike="noStrike" baseline="0" dirty="0" smtClean="0">
                <a:latin typeface="+mn-lt"/>
                <a:ea typeface="+mn-ea"/>
                <a:cs typeface="+mn-cs"/>
                <a:sym typeface="Calibri"/>
              </a:rPr>
              <a:t>in process while providing a </a:t>
            </a:r>
            <a:r>
              <a:rPr lang="en-US" sz="1200" b="1" i="0" u="none" strike="noStrike" baseline="0" dirty="0" smtClean="0">
                <a:latin typeface="+mn-lt"/>
                <a:ea typeface="+mn-ea"/>
                <a:cs typeface="+mn-cs"/>
                <a:sym typeface="Calibri"/>
              </a:rPr>
              <a:t>brief overview </a:t>
            </a:r>
            <a:r>
              <a:rPr lang="en-US" sz="1200" b="0" i="0" u="none" strike="noStrike" baseline="0" dirty="0" smtClean="0">
                <a:latin typeface="+mn-lt"/>
                <a:ea typeface="+mn-ea"/>
                <a:cs typeface="+mn-cs"/>
                <a:sym typeface="Calibri"/>
              </a:rPr>
              <a:t>of how our app work. (this in the end would </a:t>
            </a:r>
            <a:r>
              <a:rPr lang="en-US" sz="1200" b="1" i="0" u="none" strike="noStrike" baseline="0" dirty="0" smtClean="0">
                <a:latin typeface="+mn-lt"/>
                <a:ea typeface="+mn-ea"/>
                <a:cs typeface="+mn-cs"/>
                <a:sym typeface="Calibri"/>
              </a:rPr>
              <a:t>leverage for additional trainings </a:t>
            </a:r>
            <a:r>
              <a:rPr lang="en-US" sz="1200" b="0" i="0" u="none" strike="noStrike" baseline="0" dirty="0" smtClean="0">
                <a:latin typeface="+mn-lt"/>
                <a:ea typeface="+mn-ea"/>
                <a:cs typeface="+mn-cs"/>
                <a:sym typeface="Calibri"/>
              </a:rPr>
              <a:t>needed from our ICs/Support team)</a:t>
            </a:r>
          </a:p>
          <a:p>
            <a:endParaRPr lang="en-US" sz="1200" b="0" i="0" u="none" strike="noStrike" baseline="0" dirty="0" smtClean="0">
              <a:latin typeface="+mn-lt"/>
              <a:ea typeface="+mn-ea"/>
              <a:cs typeface="+mn-cs"/>
              <a:sym typeface="Calibri"/>
            </a:endParaRPr>
          </a:p>
          <a:p>
            <a:r>
              <a:rPr lang="en-US" sz="1200" b="1" i="0" u="none" strike="noStrike" baseline="0" dirty="0" smtClean="0">
                <a:latin typeface="+mn-lt"/>
                <a:ea typeface="+mn-ea"/>
                <a:cs typeface="+mn-cs"/>
                <a:sym typeface="Calibri"/>
              </a:rPr>
              <a:t>Aside </a:t>
            </a:r>
            <a:r>
              <a:rPr lang="en-US" sz="1200" b="0" i="0" u="none" strike="noStrike" baseline="0" dirty="0" smtClean="0">
                <a:latin typeface="+mn-lt"/>
                <a:ea typeface="+mn-ea"/>
                <a:cs typeface="+mn-cs"/>
                <a:sym typeface="Calibri"/>
              </a:rPr>
              <a:t>from the </a:t>
            </a:r>
            <a:r>
              <a:rPr lang="en-US" sz="1200" b="1" i="0" u="none" strike="noStrike" baseline="0" dirty="0" smtClean="0">
                <a:latin typeface="+mn-lt"/>
                <a:ea typeface="+mn-ea"/>
                <a:cs typeface="+mn-cs"/>
                <a:sym typeface="Calibri"/>
              </a:rPr>
              <a:t>educational purpose of this onboarding process, these screens are also golden opportunities to express VOALTE as a brand </a:t>
            </a:r>
            <a:r>
              <a:rPr lang="en-US" sz="1200" b="0" i="0" u="none" strike="noStrike" baseline="0" dirty="0" smtClean="0">
                <a:latin typeface="+mn-lt"/>
                <a:ea typeface="+mn-ea"/>
                <a:cs typeface="+mn-cs"/>
                <a:sym typeface="Calibri"/>
              </a:rPr>
              <a:t>.</a:t>
            </a:r>
          </a:p>
          <a:p>
            <a:r>
              <a:rPr lang="en-US" sz="1200" b="0" i="0" u="none" strike="noStrike" baseline="0" dirty="0" smtClean="0">
                <a:latin typeface="+mn-lt"/>
                <a:ea typeface="+mn-ea"/>
                <a:cs typeface="+mn-cs"/>
                <a:sym typeface="Calibri"/>
              </a:rPr>
              <a:t>1. Note: </a:t>
            </a:r>
            <a:r>
              <a:rPr lang="en-US" sz="1200" b="1" i="1" u="none" strike="noStrike" baseline="0" dirty="0" smtClean="0">
                <a:latin typeface="+mn-lt"/>
                <a:ea typeface="+mn-ea"/>
                <a:cs typeface="+mn-cs"/>
                <a:sym typeface="Calibri"/>
              </a:rPr>
              <a:t>Inconsistency </a:t>
            </a:r>
            <a:r>
              <a:rPr lang="en-US" sz="1200" b="0" i="0" u="none" strike="noStrike" baseline="0" dirty="0" smtClean="0">
                <a:latin typeface="+mn-lt"/>
                <a:ea typeface="+mn-ea"/>
                <a:cs typeface="+mn-cs"/>
                <a:sym typeface="Calibri"/>
              </a:rPr>
              <a:t>in tapping </a:t>
            </a:r>
            <a:r>
              <a:rPr lang="en-US" sz="1200" b="1" i="0" u="none" strike="noStrike" baseline="0" dirty="0" smtClean="0">
                <a:latin typeface="+mn-lt"/>
                <a:ea typeface="+mn-ea"/>
                <a:cs typeface="+mn-cs"/>
                <a:sym typeface="Calibri"/>
              </a:rPr>
              <a:t>Continue </a:t>
            </a:r>
            <a:r>
              <a:rPr lang="en-US" sz="1200" b="0" i="0" u="none" strike="noStrike" baseline="0" dirty="0" smtClean="0">
                <a:latin typeface="+mn-lt"/>
                <a:ea typeface="+mn-ea"/>
                <a:cs typeface="+mn-cs"/>
                <a:sym typeface="Calibri"/>
              </a:rPr>
              <a:t>and </a:t>
            </a:r>
            <a:r>
              <a:rPr lang="en-US" sz="1200" b="1" i="0" u="none" strike="noStrike" baseline="0" dirty="0" smtClean="0">
                <a:latin typeface="+mn-lt"/>
                <a:ea typeface="+mn-ea"/>
                <a:cs typeface="+mn-cs"/>
                <a:sym typeface="Calibri"/>
              </a:rPr>
              <a:t>Done</a:t>
            </a:r>
            <a:r>
              <a:rPr lang="en-US" sz="1200" b="0" i="0" u="none" strike="noStrike" baseline="0" dirty="0" smtClean="0">
                <a:latin typeface="+mn-lt"/>
                <a:ea typeface="+mn-ea"/>
                <a:cs typeface="+mn-cs"/>
                <a:sym typeface="Calibri"/>
              </a:rPr>
              <a:t>.</a:t>
            </a:r>
            <a:endParaRPr lang="en-US" dirty="0"/>
          </a:p>
        </p:txBody>
      </p:sp>
    </p:spTree>
    <p:extLst>
      <p:ext uri="{BB962C8B-B14F-4D97-AF65-F5344CB8AC3E}">
        <p14:creationId xmlns:p14="http://schemas.microsoft.com/office/powerpoint/2010/main" val="323832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Main Directory View</a:t>
            </a:r>
          </a:p>
          <a:p>
            <a:r>
              <a:rPr lang="en-US" sz="1200" b="1" i="0" u="none" strike="noStrike" baseline="0" dirty="0" smtClean="0">
                <a:latin typeface="+mn-lt"/>
                <a:ea typeface="+mn-ea"/>
                <a:cs typeface="+mn-cs"/>
                <a:sym typeface="Calibri"/>
              </a:rPr>
              <a:t>Summary </a:t>
            </a:r>
            <a:r>
              <a:rPr lang="en-US" sz="1200" b="0" i="0" u="none" strike="noStrike" baseline="0" dirty="0" smtClean="0">
                <a:latin typeface="+mn-lt"/>
                <a:ea typeface="+mn-ea"/>
                <a:cs typeface="+mn-cs"/>
                <a:sym typeface="Calibri"/>
              </a:rPr>
              <a:t>: This is </a:t>
            </a:r>
            <a:r>
              <a:rPr lang="en-US" sz="1200" b="1" i="0" u="none" strike="noStrike" baseline="0" dirty="0" smtClean="0">
                <a:latin typeface="+mn-lt"/>
                <a:ea typeface="+mn-ea"/>
                <a:cs typeface="+mn-cs"/>
                <a:sym typeface="Calibri"/>
              </a:rPr>
              <a:t>first screen </a:t>
            </a:r>
            <a:r>
              <a:rPr lang="en-US" sz="1200" b="0" i="0" u="none" strike="noStrike" baseline="0" dirty="0" smtClean="0">
                <a:latin typeface="+mn-lt"/>
                <a:ea typeface="+mn-ea"/>
                <a:cs typeface="+mn-cs"/>
                <a:sym typeface="Calibri"/>
              </a:rPr>
              <a:t>a user sees after the initial onboarding process. </a:t>
            </a:r>
            <a:r>
              <a:rPr lang="en-US" sz="1200" b="1" i="0" u="none" strike="noStrike" baseline="0" dirty="0" smtClean="0">
                <a:latin typeface="+mn-lt"/>
                <a:ea typeface="+mn-ea"/>
                <a:cs typeface="+mn-cs"/>
                <a:sym typeface="Calibri"/>
              </a:rPr>
              <a:t>At first glance </a:t>
            </a:r>
            <a:r>
              <a:rPr lang="en-US" sz="1200" b="0" i="0" u="none" strike="noStrike" baseline="0" dirty="0" smtClean="0">
                <a:latin typeface="+mn-lt"/>
                <a:ea typeface="+mn-ea"/>
                <a:cs typeface="+mn-cs"/>
                <a:sym typeface="Calibri"/>
              </a:rPr>
              <a:t>, this is a screen with large table row sizes and easy to read. If we pull up the </a:t>
            </a:r>
            <a:r>
              <a:rPr lang="en-US" sz="1200" b="1" i="0" u="none" strike="noStrike" baseline="0" dirty="0" smtClean="0">
                <a:latin typeface="+mn-lt"/>
                <a:ea typeface="+mn-ea"/>
                <a:cs typeface="+mn-cs"/>
                <a:sym typeface="Calibri"/>
              </a:rPr>
              <a:t>default </a:t>
            </a:r>
            <a:r>
              <a:rPr lang="en-US" sz="1200" b="0" i="0" u="none" strike="noStrike" baseline="0" dirty="0" smtClean="0">
                <a:latin typeface="+mn-lt"/>
                <a:ea typeface="+mn-ea"/>
                <a:cs typeface="+mn-cs"/>
                <a:sym typeface="Calibri"/>
              </a:rPr>
              <a:t>[Contacts] UI from the </a:t>
            </a:r>
            <a:r>
              <a:rPr lang="en-US" sz="1200" b="1" i="0" u="none" strike="noStrike" baseline="0" dirty="0" smtClean="0">
                <a:latin typeface="+mn-lt"/>
                <a:ea typeface="+mn-ea"/>
                <a:cs typeface="+mn-cs"/>
                <a:sym typeface="Calibri"/>
              </a:rPr>
              <a:t>IOS system </a:t>
            </a:r>
            <a:r>
              <a:rPr lang="en-US" sz="1200" b="0" i="0" u="none" strike="noStrike" baseline="0" dirty="0" smtClean="0">
                <a:latin typeface="+mn-lt"/>
                <a:ea typeface="+mn-ea"/>
                <a:cs typeface="+mn-cs"/>
                <a:sym typeface="Calibri"/>
              </a:rPr>
              <a:t>, you’d immediately notice the scroll to </a:t>
            </a:r>
            <a:r>
              <a:rPr lang="en-US" sz="1200" b="1" i="0" u="none" strike="noStrike" baseline="0" dirty="0" smtClean="0">
                <a:latin typeface="+mn-lt"/>
                <a:ea typeface="+mn-ea"/>
                <a:cs typeface="+mn-cs"/>
                <a:sym typeface="Calibri"/>
              </a:rPr>
              <a:t>filter feature </a:t>
            </a:r>
            <a:r>
              <a:rPr lang="en-US" sz="1200" b="0" i="0" u="none" strike="noStrike" baseline="0" dirty="0" smtClean="0">
                <a:latin typeface="+mn-lt"/>
                <a:ea typeface="+mn-ea"/>
                <a:cs typeface="+mn-cs"/>
                <a:sym typeface="Calibri"/>
              </a:rPr>
              <a:t>that cease to exist in our system. There are also other little things and </a:t>
            </a:r>
            <a:r>
              <a:rPr lang="en-US" sz="1200" b="1" i="0" u="none" strike="noStrike" baseline="0" dirty="0" smtClean="0">
                <a:latin typeface="+mn-lt"/>
                <a:ea typeface="+mn-ea"/>
                <a:cs typeface="+mn-cs"/>
                <a:sym typeface="Calibri"/>
              </a:rPr>
              <a:t>minor criticisms </a:t>
            </a:r>
            <a:r>
              <a:rPr lang="en-US" sz="1200" b="0" i="0" u="none" strike="noStrike" baseline="0" dirty="0" smtClean="0">
                <a:latin typeface="+mn-lt"/>
                <a:ea typeface="+mn-ea"/>
                <a:cs typeface="+mn-cs"/>
                <a:sym typeface="Calibri"/>
              </a:rPr>
              <a:t>, but </a:t>
            </a:r>
            <a:r>
              <a:rPr lang="en-US" sz="1200" b="1" i="0" u="none" strike="noStrike" baseline="0" dirty="0" smtClean="0">
                <a:latin typeface="+mn-lt"/>
                <a:ea typeface="+mn-ea"/>
                <a:cs typeface="+mn-cs"/>
                <a:sym typeface="Calibri"/>
              </a:rPr>
              <a:t>let’s move forward </a:t>
            </a:r>
            <a:r>
              <a:rPr lang="en-US" sz="1200" b="0" i="0" u="none" strike="noStrike" baseline="0" dirty="0" smtClean="0">
                <a:latin typeface="+mn-lt"/>
                <a:ea typeface="+mn-ea"/>
                <a:cs typeface="+mn-cs"/>
                <a:sym typeface="Calibri"/>
              </a:rPr>
              <a:t>to the </a:t>
            </a:r>
            <a:r>
              <a:rPr lang="en-US" sz="1200" b="1" i="0" u="none" strike="noStrike" baseline="0" dirty="0" smtClean="0">
                <a:latin typeface="+mn-lt"/>
                <a:ea typeface="+mn-ea"/>
                <a:cs typeface="+mn-cs"/>
                <a:sym typeface="Calibri"/>
              </a:rPr>
              <a:t>core functions </a:t>
            </a:r>
            <a:r>
              <a:rPr lang="en-US" sz="1200" b="0" i="0" u="none" strike="noStrike" baseline="0" dirty="0" smtClean="0">
                <a:latin typeface="+mn-lt"/>
                <a:ea typeface="+mn-ea"/>
                <a:cs typeface="+mn-cs"/>
                <a:sym typeface="Calibri"/>
              </a:rPr>
              <a:t>of this app so we can see what </a:t>
            </a:r>
            <a:r>
              <a:rPr lang="en-US" sz="1200" b="1" i="0" u="none" strike="noStrike" baseline="0" dirty="0" smtClean="0">
                <a:latin typeface="+mn-lt"/>
                <a:ea typeface="+mn-ea"/>
                <a:cs typeface="+mn-cs"/>
                <a:sym typeface="Calibri"/>
              </a:rPr>
              <a:t>inconsistencies exist from screen to screen. </a:t>
            </a:r>
          </a:p>
          <a:p>
            <a:endParaRPr lang="en-US" sz="1200" b="1"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1. Default icons doesn’t “pop”/stand out</a:t>
            </a:r>
          </a:p>
          <a:p>
            <a:r>
              <a:rPr lang="en-US" sz="1200" b="0" i="0" u="none" strike="noStrike" baseline="0" dirty="0" smtClean="0">
                <a:latin typeface="+mn-lt"/>
                <a:ea typeface="+mn-ea"/>
                <a:cs typeface="+mn-cs"/>
                <a:sym typeface="Calibri"/>
              </a:rPr>
              <a:t>2. Awkward grey divider.</a:t>
            </a:r>
            <a:endParaRPr lang="en-US" dirty="0"/>
          </a:p>
        </p:txBody>
      </p:sp>
    </p:spTree>
    <p:extLst>
      <p:ext uri="{BB962C8B-B14F-4D97-AF65-F5344CB8AC3E}">
        <p14:creationId xmlns:p14="http://schemas.microsoft.com/office/powerpoint/2010/main" val="1577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latin typeface="+mn-lt"/>
                <a:ea typeface="+mn-ea"/>
                <a:cs typeface="+mn-cs"/>
                <a:sym typeface="Calibri"/>
              </a:rPr>
              <a:t>Alarm/Text/Call </a:t>
            </a:r>
            <a:r>
              <a:rPr lang="en-US" sz="1200" b="0" i="0" u="none" strike="noStrike" baseline="0" dirty="0" err="1" smtClean="0">
                <a:latin typeface="+mn-lt"/>
                <a:ea typeface="+mn-ea"/>
                <a:cs typeface="+mn-cs"/>
                <a:sym typeface="Calibri"/>
              </a:rPr>
              <a:t>NonEmpty</a:t>
            </a:r>
            <a:r>
              <a:rPr lang="en-US" sz="1200" b="0" i="0" u="none" strike="noStrike" baseline="0" dirty="0" smtClean="0">
                <a:latin typeface="+mn-lt"/>
                <a:ea typeface="+mn-ea"/>
                <a:cs typeface="+mn-cs"/>
                <a:sym typeface="Calibri"/>
              </a:rPr>
              <a:t> Views</a:t>
            </a:r>
          </a:p>
          <a:p>
            <a:endParaRPr lang="en-US" sz="1200" b="0"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Summary: </a:t>
            </a:r>
            <a:r>
              <a:rPr lang="en-US" sz="1200" b="1" i="0" u="none" strike="noStrike" baseline="0" dirty="0" smtClean="0">
                <a:latin typeface="+mn-lt"/>
                <a:ea typeface="+mn-ea"/>
                <a:cs typeface="+mn-cs"/>
                <a:sym typeface="Calibri"/>
              </a:rPr>
              <a:t>So as a nurse </a:t>
            </a:r>
            <a:r>
              <a:rPr lang="en-US" sz="1200" b="0" i="0" u="none" strike="noStrike" baseline="0" dirty="0" smtClean="0">
                <a:latin typeface="+mn-lt"/>
                <a:ea typeface="+mn-ea"/>
                <a:cs typeface="+mn-cs"/>
                <a:sym typeface="Calibri"/>
              </a:rPr>
              <a:t>, or hospital staff. I’m finally here in the </a:t>
            </a:r>
            <a:r>
              <a:rPr lang="en-US" sz="1200" b="1" i="0" u="none" strike="noStrike" baseline="0" dirty="0" smtClean="0">
                <a:latin typeface="+mn-lt"/>
                <a:ea typeface="+mn-ea"/>
                <a:cs typeface="+mn-cs"/>
                <a:sym typeface="Calibri"/>
              </a:rPr>
              <a:t>core features of </a:t>
            </a:r>
            <a:r>
              <a:rPr lang="en-US" sz="1200" b="1"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I’m supposedly excited because </a:t>
            </a:r>
            <a:r>
              <a:rPr lang="en-US" sz="1200" b="0" i="0" u="none" strike="noStrike" baseline="0" dirty="0" err="1" smtClean="0">
                <a:latin typeface="+mn-lt"/>
                <a:ea typeface="+mn-ea"/>
                <a:cs typeface="+mn-cs"/>
                <a:sym typeface="Calibri"/>
              </a:rPr>
              <a:t>Voalte</a:t>
            </a:r>
            <a:r>
              <a:rPr lang="en-US" sz="1200" b="0" i="0" u="none" strike="noStrike" baseline="0" dirty="0" smtClean="0">
                <a:latin typeface="+mn-lt"/>
                <a:ea typeface="+mn-ea"/>
                <a:cs typeface="+mn-cs"/>
                <a:sym typeface="Calibri"/>
              </a:rPr>
              <a:t> is suppose to make </a:t>
            </a:r>
            <a:r>
              <a:rPr lang="en-US" sz="1200" b="1" i="0" u="none" strike="noStrike" baseline="0" dirty="0" smtClean="0">
                <a:latin typeface="+mn-lt"/>
                <a:ea typeface="+mn-ea"/>
                <a:cs typeface="+mn-cs"/>
                <a:sym typeface="Calibri"/>
              </a:rPr>
              <a:t>my life better with mobile healthcare solution </a:t>
            </a:r>
            <a:r>
              <a:rPr lang="en-US" sz="1200" b="0" i="0" u="none" strike="noStrike" baseline="0" dirty="0" smtClean="0">
                <a:latin typeface="+mn-lt"/>
                <a:ea typeface="+mn-ea"/>
                <a:cs typeface="+mn-cs"/>
                <a:sym typeface="Calibri"/>
              </a:rPr>
              <a:t>right? However, just from navigating quickly between the core feature screens, you can’t help but </a:t>
            </a:r>
            <a:r>
              <a:rPr lang="en-US" sz="1200" b="1" i="0" u="none" strike="noStrike" baseline="0" dirty="0" smtClean="0">
                <a:latin typeface="+mn-lt"/>
                <a:ea typeface="+mn-ea"/>
                <a:cs typeface="+mn-cs"/>
                <a:sym typeface="Calibri"/>
              </a:rPr>
              <a:t>feel </a:t>
            </a:r>
            <a:r>
              <a:rPr lang="en-US" sz="1200" b="0" i="0" u="none" strike="noStrike" baseline="0" dirty="0" smtClean="0">
                <a:latin typeface="+mn-lt"/>
                <a:ea typeface="+mn-ea"/>
                <a:cs typeface="+mn-cs"/>
                <a:sym typeface="Calibri"/>
              </a:rPr>
              <a:t>how the different screens </a:t>
            </a:r>
            <a:r>
              <a:rPr lang="en-US" sz="1200" b="1" i="0" u="none" strike="noStrike" baseline="0" dirty="0" smtClean="0">
                <a:latin typeface="+mn-lt"/>
                <a:ea typeface="+mn-ea"/>
                <a:cs typeface="+mn-cs"/>
                <a:sym typeface="Calibri"/>
              </a:rPr>
              <a:t>flickers in front of you</a:t>
            </a:r>
            <a:r>
              <a:rPr lang="en-US" sz="1200" b="0" i="0" u="none" strike="noStrike" baseline="0" dirty="0" smtClean="0">
                <a:latin typeface="+mn-lt"/>
                <a:ea typeface="+mn-ea"/>
                <a:cs typeface="+mn-cs"/>
                <a:sym typeface="Calibri"/>
              </a:rPr>
              <a:t>. You </a:t>
            </a:r>
            <a:r>
              <a:rPr lang="en-US" sz="1200" b="1" i="0" u="none" strike="noStrike" baseline="0" dirty="0" smtClean="0">
                <a:latin typeface="+mn-lt"/>
                <a:ea typeface="+mn-ea"/>
                <a:cs typeface="+mn-cs"/>
                <a:sym typeface="Calibri"/>
              </a:rPr>
              <a:t>can’t pinpoint what’s exactly “wrong”, but it feels awkward to navigate around.</a:t>
            </a:r>
          </a:p>
          <a:p>
            <a:endParaRPr lang="en-US" sz="1200" b="1" i="0" u="none" strike="noStrike" baseline="0" dirty="0" smtClean="0">
              <a:latin typeface="+mn-lt"/>
              <a:ea typeface="+mn-ea"/>
              <a:cs typeface="+mn-cs"/>
              <a:sym typeface="Calibri"/>
            </a:endParaRPr>
          </a:p>
          <a:p>
            <a:r>
              <a:rPr lang="en-US" sz="1200" b="0" i="0" u="none" strike="noStrike" baseline="0" dirty="0" smtClean="0">
                <a:latin typeface="+mn-lt"/>
                <a:ea typeface="+mn-ea"/>
                <a:cs typeface="+mn-cs"/>
                <a:sym typeface="Calibri"/>
              </a:rPr>
              <a:t>So let's take some time and analyze what I mean by “ </a:t>
            </a:r>
            <a:r>
              <a:rPr lang="en-US" sz="1200" b="1" i="0" u="none" strike="noStrike" baseline="0" dirty="0" smtClean="0">
                <a:latin typeface="+mn-lt"/>
                <a:ea typeface="+mn-ea"/>
                <a:cs typeface="+mn-cs"/>
                <a:sym typeface="Calibri"/>
              </a:rPr>
              <a:t>flickering” </a:t>
            </a:r>
            <a:r>
              <a:rPr lang="en-US" sz="1200" b="0" i="0" u="none" strike="noStrike" baseline="0" dirty="0" smtClean="0">
                <a:latin typeface="+mn-lt"/>
                <a:ea typeface="+mn-ea"/>
                <a:cs typeface="+mn-cs"/>
                <a:sym typeface="Calibri"/>
              </a:rPr>
              <a:t>.</a:t>
            </a:r>
          </a:p>
          <a:p>
            <a:r>
              <a:rPr lang="en-US" sz="1200" b="1" i="0" u="none" strike="noStrike" baseline="0" dirty="0" smtClean="0">
                <a:latin typeface="+mn-lt"/>
                <a:ea typeface="+mn-ea"/>
                <a:cs typeface="+mn-cs"/>
                <a:sym typeface="Calibri"/>
              </a:rPr>
              <a:t>Notice:</a:t>
            </a:r>
          </a:p>
          <a:p>
            <a:r>
              <a:rPr lang="en-US" sz="1200" b="0" i="0" u="none" strike="noStrike" baseline="0" dirty="0" smtClean="0">
                <a:latin typeface="+mn-lt"/>
                <a:ea typeface="+mn-ea"/>
                <a:cs typeface="+mn-cs"/>
                <a:sym typeface="Calibri"/>
              </a:rPr>
              <a:t>1. Differences in Table row sizes due to differences in </a:t>
            </a:r>
            <a:r>
              <a:rPr lang="en-US" sz="1200" b="1" i="0" u="none" strike="noStrike" baseline="0" dirty="0" smtClean="0">
                <a:latin typeface="+mn-lt"/>
                <a:ea typeface="+mn-ea"/>
                <a:cs typeface="+mn-cs"/>
                <a:sym typeface="Calibri"/>
              </a:rPr>
              <a:t>font size </a:t>
            </a:r>
            <a:r>
              <a:rPr lang="en-US" sz="1200" b="0" i="0" u="none" strike="noStrike" baseline="0" dirty="0" smtClean="0">
                <a:latin typeface="+mn-lt"/>
                <a:ea typeface="+mn-ea"/>
                <a:cs typeface="+mn-cs"/>
                <a:sym typeface="Calibri"/>
              </a:rPr>
              <a:t>and differences in </a:t>
            </a:r>
            <a:r>
              <a:rPr lang="en-US" sz="1200" b="1" i="0" u="none" strike="noStrike" baseline="0" dirty="0" smtClean="0">
                <a:latin typeface="+mn-lt"/>
                <a:ea typeface="+mn-ea"/>
                <a:cs typeface="+mn-cs"/>
                <a:sym typeface="Calibri"/>
              </a:rPr>
              <a:t>icon presenting styles.</a:t>
            </a:r>
          </a:p>
          <a:p>
            <a:r>
              <a:rPr lang="en-US" sz="1200" b="0" i="0" u="none" strike="noStrike" baseline="0" dirty="0" smtClean="0">
                <a:latin typeface="+mn-lt"/>
                <a:ea typeface="+mn-ea"/>
                <a:cs typeface="+mn-cs"/>
                <a:sym typeface="Calibri"/>
              </a:rPr>
              <a:t>2. </a:t>
            </a:r>
            <a:r>
              <a:rPr lang="en-US" sz="1200" b="1" i="0" u="none" strike="noStrike" baseline="0" dirty="0" smtClean="0">
                <a:latin typeface="+mn-lt"/>
                <a:ea typeface="+mn-ea"/>
                <a:cs typeface="+mn-cs"/>
                <a:sym typeface="Calibri"/>
              </a:rPr>
              <a:t>Intruding banners </a:t>
            </a:r>
            <a:r>
              <a:rPr lang="en-US" sz="1200" b="0" i="0" u="none" strike="noStrike" baseline="0" dirty="0" smtClean="0">
                <a:latin typeface="+mn-lt"/>
                <a:ea typeface="+mn-ea"/>
                <a:cs typeface="+mn-cs"/>
                <a:sym typeface="Calibri"/>
              </a:rPr>
              <a:t>.</a:t>
            </a:r>
          </a:p>
          <a:p>
            <a:r>
              <a:rPr lang="en-US" sz="1200" b="0" i="0" u="none" strike="noStrike" baseline="0" dirty="0" smtClean="0">
                <a:latin typeface="+mn-lt"/>
                <a:ea typeface="+mn-ea"/>
                <a:cs typeface="+mn-cs"/>
                <a:sym typeface="Calibri"/>
              </a:rPr>
              <a:t>3. Difference in the </a:t>
            </a:r>
            <a:r>
              <a:rPr lang="en-US" sz="1200" b="1" i="0" u="none" strike="noStrike" baseline="0" dirty="0" smtClean="0">
                <a:latin typeface="+mn-lt"/>
                <a:ea typeface="+mn-ea"/>
                <a:cs typeface="+mn-cs"/>
                <a:sym typeface="Calibri"/>
              </a:rPr>
              <a:t>presentation of icons.</a:t>
            </a:r>
          </a:p>
          <a:p>
            <a:r>
              <a:rPr lang="en-US" sz="1200" b="0" i="0" u="none" strike="noStrike" baseline="0" dirty="0" smtClean="0">
                <a:latin typeface="+mn-lt"/>
                <a:ea typeface="+mn-ea"/>
                <a:cs typeface="+mn-cs"/>
                <a:sym typeface="Calibri"/>
              </a:rPr>
              <a:t>a. Inverted colors vs no border design.</a:t>
            </a:r>
            <a:endParaRPr lang="en-US" dirty="0"/>
          </a:p>
        </p:txBody>
      </p:sp>
    </p:spTree>
    <p:extLst>
      <p:ext uri="{BB962C8B-B14F-4D97-AF65-F5344CB8AC3E}">
        <p14:creationId xmlns:p14="http://schemas.microsoft.com/office/powerpoint/2010/main" val="322716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Shape 14"/>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5" name="Shape 15"/>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16"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7" name="Shape 17"/>
          <p:cNvSpPr>
            <a:spLocks noGrp="1"/>
          </p:cNvSpPr>
          <p:nvPr>
            <p:ph type="sldNum" sz="quarter" idx="2"/>
          </p:nvPr>
        </p:nvSpPr>
        <p:spPr>
          <a:prstGeom prst="rect">
            <a:avLst/>
          </a:prstGeom>
        </p:spPr>
        <p:txBody>
          <a:bodyPr/>
          <a:lstStyle/>
          <a:p>
            <a:fld id="{86CB4B4D-7CA3-9044-876B-883B54F8677D}" type="slidenum">
              <a:t>‹#›</a:t>
            </a:fld>
            <a:endParaRPr/>
          </a:p>
        </p:txBody>
      </p:sp>
      <p:pic>
        <p:nvPicPr>
          <p:cNvPr id="18" name="image2.png" descr="homepage-1.2.psd"/>
          <p:cNvPicPr>
            <a:picLocks noChangeAspect="1"/>
          </p:cNvPicPr>
          <p:nvPr/>
        </p:nvPicPr>
        <p:blipFill>
          <a:blip r:embed="rId3">
            <a:extLst/>
          </a:blip>
          <a:srcRect t="2087"/>
          <a:stretch>
            <a:fillRect/>
          </a:stretch>
        </p:blipFill>
        <p:spPr>
          <a:xfrm>
            <a:off x="0" y="638175"/>
            <a:ext cx="9144000" cy="5734050"/>
          </a:xfrm>
          <a:prstGeom prst="rect">
            <a:avLst/>
          </a:prstGeom>
          <a:ln w="12700">
            <a:miter lim="400000"/>
          </a:ln>
        </p:spPr>
      </p:pic>
      <p:sp>
        <p:nvSpPr>
          <p:cNvPr id="19" name="Shape 19"/>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sp>
        <p:nvSpPr>
          <p:cNvPr id="20" name="Shape 20"/>
          <p:cNvSpPr/>
          <p:nvPr/>
        </p:nvSpPr>
        <p:spPr>
          <a:xfrm>
            <a:off x="4919662" y="1323975"/>
            <a:ext cx="3765551" cy="3543300"/>
          </a:xfrm>
          <a:prstGeom prst="rect">
            <a:avLst/>
          </a:prstGeom>
          <a:solidFill>
            <a:srgbClr val="B6D226"/>
          </a:solidFill>
          <a:ln>
            <a:solidFill>
              <a:srgbClr val="B6D226"/>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1" name="Shape 21"/>
          <p:cNvSpPr/>
          <p:nvPr/>
        </p:nvSpPr>
        <p:spPr>
          <a:xfrm>
            <a:off x="5164137" y="2471738"/>
            <a:ext cx="3375026" cy="2888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lnSpcReduction="10000"/>
          </a:bodyPr>
          <a:lstStyle>
            <a:lvl1pPr defTabSz="914400">
              <a:defRPr sz="1400">
                <a:effectLst>
                  <a:outerShdw blurRad="279400" dir="2700000" rotWithShape="0">
                    <a:srgbClr val="FFFFFF">
                      <a:alpha val="43000"/>
                    </a:srgbClr>
                  </a:outerShdw>
                </a:effectLst>
                <a:latin typeface="Arial"/>
                <a:ea typeface="Arial"/>
                <a:cs typeface="Arial"/>
                <a:sym typeface="Arial"/>
              </a:defRPr>
            </a:lvl1pPr>
          </a:lstStyle>
          <a:p>
            <a:r>
              <a:t>________________________________</a:t>
            </a:r>
          </a:p>
        </p:txBody>
      </p:sp>
      <p:sp>
        <p:nvSpPr>
          <p:cNvPr id="22" name="Shape 22"/>
          <p:cNvSpPr>
            <a:spLocks noGrp="1"/>
          </p:cNvSpPr>
          <p:nvPr>
            <p:ph type="title"/>
          </p:nvPr>
        </p:nvSpPr>
        <p:spPr>
          <a:xfrm>
            <a:off x="5146514" y="1709823"/>
            <a:ext cx="3376145" cy="863717"/>
          </a:xfrm>
          <a:prstGeom prst="rect">
            <a:avLst/>
          </a:prstGeom>
        </p:spPr>
        <p:txBody>
          <a:bodyPr anchor="b">
            <a:normAutofit/>
          </a:bodyPr>
          <a:lstStyle>
            <a:lvl1pPr>
              <a:defRPr sz="2400"/>
            </a:lvl1pPr>
          </a:lstStyle>
          <a:p>
            <a:r>
              <a:t>Title Text</a:t>
            </a:r>
          </a:p>
        </p:txBody>
      </p:sp>
      <p:sp>
        <p:nvSpPr>
          <p:cNvPr id="23" name="Shape 23"/>
          <p:cNvSpPr>
            <a:spLocks noGrp="1"/>
          </p:cNvSpPr>
          <p:nvPr>
            <p:ph type="body" sz="quarter" idx="1"/>
          </p:nvPr>
        </p:nvSpPr>
        <p:spPr>
          <a:xfrm>
            <a:off x="5150501" y="2904345"/>
            <a:ext cx="3372158" cy="768325"/>
          </a:xfrm>
          <a:prstGeom prst="rect">
            <a:avLst/>
          </a:prstGeom>
        </p:spPr>
        <p:txBody>
          <a:bodyPr>
            <a:normAutofit/>
          </a:bodyPr>
          <a:lstStyle>
            <a:lvl1pPr marL="0" indent="0">
              <a:spcBef>
                <a:spcPts val="300"/>
              </a:spcBef>
              <a:buSzTx/>
              <a:buFontTx/>
              <a:buNone/>
              <a:defRPr sz="1400">
                <a:solidFill>
                  <a:srgbClr val="000000"/>
                </a:solidFill>
              </a:defRPr>
            </a:lvl1pPr>
            <a:lvl2pPr marL="0" indent="457200">
              <a:spcBef>
                <a:spcPts val="300"/>
              </a:spcBef>
              <a:buSzTx/>
              <a:buFontTx/>
              <a:buNone/>
              <a:defRPr sz="1400">
                <a:solidFill>
                  <a:srgbClr val="000000"/>
                </a:solidFill>
              </a:defRPr>
            </a:lvl2pPr>
            <a:lvl3pPr marL="0" indent="914400">
              <a:spcBef>
                <a:spcPts val="300"/>
              </a:spcBef>
              <a:buSzTx/>
              <a:buFontTx/>
              <a:buNone/>
              <a:defRPr sz="1400">
                <a:solidFill>
                  <a:srgbClr val="000000"/>
                </a:solidFill>
              </a:defRPr>
            </a:lvl3pPr>
            <a:lvl4pPr marL="0" indent="1371600">
              <a:spcBef>
                <a:spcPts val="300"/>
              </a:spcBef>
              <a:buSzTx/>
              <a:buFontTx/>
              <a:buNone/>
              <a:defRPr sz="1400">
                <a:solidFill>
                  <a:srgbClr val="000000"/>
                </a:solidFill>
              </a:defRPr>
            </a:lvl4pPr>
            <a:lvl5pPr marL="0" indent="1828800">
              <a:spcBef>
                <a:spcPts val="300"/>
              </a:spcBef>
              <a:buSzTx/>
              <a:buFontTx/>
              <a:buNone/>
              <a:defRPr sz="1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28" name="Shape 128"/>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29" name="Shape 129"/>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130"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
        <p:nvSpPr>
          <p:cNvPr id="132" name="Shape 132"/>
          <p:cNvSpPr>
            <a:spLocks noGrp="1"/>
          </p:cNvSpPr>
          <p:nvPr>
            <p:ph type="title"/>
          </p:nvPr>
        </p:nvSpPr>
        <p:spPr>
          <a:xfrm>
            <a:off x="457200" y="1061410"/>
            <a:ext cx="3008314" cy="1162051"/>
          </a:xfrm>
          <a:prstGeom prst="rect">
            <a:avLst/>
          </a:prstGeom>
        </p:spPr>
        <p:txBody>
          <a:bodyPr anchor="b">
            <a:normAutofit/>
          </a:bodyPr>
          <a:lstStyle/>
          <a:p>
            <a:r>
              <a:t>Title Text</a:t>
            </a:r>
          </a:p>
        </p:txBody>
      </p:sp>
      <p:sp>
        <p:nvSpPr>
          <p:cNvPr id="133" name="Shape 133"/>
          <p:cNvSpPr>
            <a:spLocks noGrp="1"/>
          </p:cNvSpPr>
          <p:nvPr>
            <p:ph type="body" idx="1"/>
          </p:nvPr>
        </p:nvSpPr>
        <p:spPr>
          <a:xfrm>
            <a:off x="3575050" y="1061410"/>
            <a:ext cx="5111750" cy="5006358"/>
          </a:xfrm>
          <a:prstGeom prst="rect">
            <a:avLst/>
          </a:prstGeom>
        </p:spPr>
        <p:txBody>
          <a:bodyPr>
            <a:normAutofit/>
          </a:bodyPr>
          <a:lstStyle>
            <a:lvl1pPr marL="192881" indent="-192881">
              <a:defRPr sz="1800"/>
            </a:lvl1pPr>
            <a:lvl2pPr marL="640896" indent="-183696">
              <a:defRPr sz="1800"/>
            </a:lvl2pPr>
            <a:lvl3pPr marL="1085850" indent="-171450">
              <a:defRPr sz="1800"/>
            </a:lvl3pPr>
            <a:lvl4pPr marL="1577339" indent="-205739">
              <a:defRPr sz="1800"/>
            </a:lvl4pPr>
            <a:lvl5pPr marL="2034539" indent="-205739">
              <a:defRPr sz="1800"/>
            </a:lvl5p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body" sz="quarter" idx="13"/>
          </p:nvPr>
        </p:nvSpPr>
        <p:spPr>
          <a:xfrm>
            <a:off x="457199" y="2292083"/>
            <a:ext cx="3008315" cy="3775685"/>
          </a:xfrm>
          <a:prstGeom prst="rect">
            <a:avLst/>
          </a:prstGeom>
        </p:spPr>
        <p:txBody>
          <a:bodyPr>
            <a:normAutofit/>
          </a:bodyPr>
          <a:lstStyle/>
          <a:p>
            <a:pPr marL="0" indent="0">
              <a:spcBef>
                <a:spcPts val="300"/>
              </a:spcBef>
              <a:buSzTx/>
              <a:buFontTx/>
              <a:buNone/>
              <a:defRPr sz="14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1" name="Shape 141"/>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42" name="Shape 142"/>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143"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pic>
        <p:nvPicPr>
          <p:cNvPr id="145" name="image3.jpg" descr="background-plain1024w2.jpg"/>
          <p:cNvPicPr>
            <a:picLocks noChangeAspect="1"/>
          </p:cNvPicPr>
          <p:nvPr/>
        </p:nvPicPr>
        <p:blipFill>
          <a:blip r:embed="rId3">
            <a:extLst/>
          </a:blip>
          <a:stretch>
            <a:fillRect/>
          </a:stretch>
        </p:blipFill>
        <p:spPr>
          <a:xfrm>
            <a:off x="0" y="0"/>
            <a:ext cx="9144000" cy="4197156"/>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
        <p:nvSpPr>
          <p:cNvPr id="31" name="Shape 31"/>
          <p:cNvSpPr>
            <a:spLocks noGrp="1"/>
          </p:cNvSpPr>
          <p:nvPr>
            <p:ph type="pic" idx="13"/>
          </p:nvPr>
        </p:nvSpPr>
        <p:spPr>
          <a:xfrm>
            <a:off x="0" y="1065746"/>
            <a:ext cx="9144000" cy="4773957"/>
          </a:xfrm>
          <a:prstGeom prst="rect">
            <a:avLst/>
          </a:prstGeom>
        </p:spPr>
        <p:txBody>
          <a:bodyPr lIns="91439" r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hape 38"/>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9" name="Shape 39"/>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40"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
        <p:nvSpPr>
          <p:cNvPr id="42" name="Shape 42"/>
          <p:cNvSpPr>
            <a:spLocks noGrp="1"/>
          </p:cNvSpPr>
          <p:nvPr>
            <p:ph type="title"/>
          </p:nvPr>
        </p:nvSpPr>
        <p:spPr>
          <a:xfrm>
            <a:off x="457200" y="1066800"/>
            <a:ext cx="8229600" cy="831850"/>
          </a:xfrm>
          <a:prstGeom prst="rect">
            <a:avLst/>
          </a:prstGeom>
        </p:spPr>
        <p:txBody>
          <a:bodyPr>
            <a:normAutofit/>
          </a:bodyPr>
          <a:lstStyle/>
          <a:p>
            <a:r>
              <a:t>Title Text</a:t>
            </a:r>
          </a:p>
        </p:txBody>
      </p:sp>
      <p:sp>
        <p:nvSpPr>
          <p:cNvPr id="43" name="Shape 43"/>
          <p:cNvSpPr>
            <a:spLocks noGrp="1"/>
          </p:cNvSpPr>
          <p:nvPr>
            <p:ph type="body" idx="1"/>
          </p:nvPr>
        </p:nvSpPr>
        <p:spPr>
          <a:xfrm>
            <a:off x="457200" y="1970428"/>
            <a:ext cx="8229600" cy="40973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0" name="Shape 50"/>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51" name="Shape 51"/>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52"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
        <p:nvSpPr>
          <p:cNvPr id="54" name="Shape 54"/>
          <p:cNvSpPr>
            <a:spLocks noGrp="1"/>
          </p:cNvSpPr>
          <p:nvPr>
            <p:ph type="title"/>
          </p:nvPr>
        </p:nvSpPr>
        <p:spPr>
          <a:xfrm>
            <a:off x="457200" y="1066800"/>
            <a:ext cx="8229600" cy="831850"/>
          </a:xfrm>
          <a:prstGeom prst="rect">
            <a:avLst/>
          </a:prstGeom>
        </p:spPr>
        <p:txBody>
          <a:bodyPr>
            <a:normAutofit/>
          </a:bodyPr>
          <a:lstStyle/>
          <a:p>
            <a:r>
              <a:t>Title Text</a:t>
            </a:r>
          </a:p>
        </p:txBody>
      </p:sp>
      <p:sp>
        <p:nvSpPr>
          <p:cNvPr id="55" name="Shape 55"/>
          <p:cNvSpPr>
            <a:spLocks noGrp="1"/>
          </p:cNvSpPr>
          <p:nvPr>
            <p:ph type="body" sz="quarter" idx="1"/>
          </p:nvPr>
        </p:nvSpPr>
        <p:spPr>
          <a:xfrm>
            <a:off x="442602" y="5660149"/>
            <a:ext cx="3999930" cy="276226"/>
          </a:xfrm>
          <a:prstGeom prst="rect">
            <a:avLst/>
          </a:prstGeom>
        </p:spPr>
        <p:txBody>
          <a:bodyPr anchor="b">
            <a:normAutofit/>
          </a:bodyPr>
          <a:lstStyle>
            <a:lvl1pPr marL="0" indent="0">
              <a:spcBef>
                <a:spcPts val="300"/>
              </a:spcBef>
              <a:buSzTx/>
              <a:buFontTx/>
              <a:buNone/>
              <a:defRPr sz="1500" b="1"/>
            </a:lvl1pPr>
            <a:lvl2pPr marL="0" indent="457200">
              <a:spcBef>
                <a:spcPts val="300"/>
              </a:spcBef>
              <a:buSzTx/>
              <a:buFontTx/>
              <a:buNone/>
              <a:defRPr sz="1500" b="1"/>
            </a:lvl2pPr>
            <a:lvl3pPr marL="0" indent="914400">
              <a:spcBef>
                <a:spcPts val="300"/>
              </a:spcBef>
              <a:buSzTx/>
              <a:buFontTx/>
              <a:buNone/>
              <a:defRPr sz="1500" b="1"/>
            </a:lvl3pPr>
            <a:lvl4pPr marL="0" indent="1371600">
              <a:spcBef>
                <a:spcPts val="300"/>
              </a:spcBef>
              <a:buSzTx/>
              <a:buFontTx/>
              <a:buNone/>
              <a:defRPr sz="1500" b="1"/>
            </a:lvl4pPr>
            <a:lvl5pPr marL="0" indent="1828800">
              <a:spcBef>
                <a:spcPts val="300"/>
              </a:spcBef>
              <a:buSzTx/>
              <a:buFontTx/>
              <a:buNone/>
              <a:defRPr sz="1500" b="1"/>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3"/>
          </p:nvPr>
        </p:nvSpPr>
        <p:spPr>
          <a:xfrm>
            <a:off x="4686870" y="5660149"/>
            <a:ext cx="3999931" cy="276227"/>
          </a:xfrm>
          <a:prstGeom prst="rect">
            <a:avLst/>
          </a:prstGeom>
        </p:spPr>
        <p:txBody>
          <a:bodyPr anchor="b">
            <a:normAutofit/>
          </a:bodyPr>
          <a:lstStyle/>
          <a:p>
            <a:pPr marL="0" indent="0" defTabSz="420623">
              <a:spcBef>
                <a:spcPts val="300"/>
              </a:spcBef>
              <a:buSzTx/>
              <a:buFontTx/>
              <a:buNone/>
              <a:defRPr sz="1380" b="1"/>
            </a:pPr>
            <a:endParaRPr/>
          </a:p>
        </p:txBody>
      </p:sp>
      <p:sp>
        <p:nvSpPr>
          <p:cNvPr id="57" name="Shape 57"/>
          <p:cNvSpPr>
            <a:spLocks noGrp="1"/>
          </p:cNvSpPr>
          <p:nvPr>
            <p:ph type="pic" sz="half" idx="14"/>
          </p:nvPr>
        </p:nvSpPr>
        <p:spPr>
          <a:xfrm>
            <a:off x="457200" y="1970902"/>
            <a:ext cx="3999930" cy="3585895"/>
          </a:xfrm>
          <a:prstGeom prst="rect">
            <a:avLst/>
          </a:prstGeom>
        </p:spPr>
        <p:txBody>
          <a:bodyPr lIns="91439" rIns="91439"/>
          <a:lstStyle/>
          <a:p>
            <a:endParaRPr/>
          </a:p>
        </p:txBody>
      </p:sp>
      <p:sp>
        <p:nvSpPr>
          <p:cNvPr id="58" name="Shape 58"/>
          <p:cNvSpPr>
            <a:spLocks noGrp="1"/>
          </p:cNvSpPr>
          <p:nvPr>
            <p:ph type="pic" sz="half" idx="15"/>
          </p:nvPr>
        </p:nvSpPr>
        <p:spPr>
          <a:xfrm>
            <a:off x="4686870" y="1970902"/>
            <a:ext cx="3999930" cy="3585895"/>
          </a:xfrm>
          <a:prstGeom prst="rect">
            <a:avLst/>
          </a:prstGeom>
        </p:spPr>
        <p:txBody>
          <a:bodyPr lIns="91439" r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65" name="Shape 65"/>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66" name="Shape 66"/>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67"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
        <p:nvSpPr>
          <p:cNvPr id="69" name="Shape 69"/>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sp>
        <p:nvSpPr>
          <p:cNvPr id="70" name="Shape 70"/>
          <p:cNvSpPr/>
          <p:nvPr/>
        </p:nvSpPr>
        <p:spPr>
          <a:xfrm>
            <a:off x="0" y="792162"/>
            <a:ext cx="9144000" cy="5495926"/>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71" name="Shape 71"/>
          <p:cNvSpPr/>
          <p:nvPr/>
        </p:nvSpPr>
        <p:spPr>
          <a:xfrm>
            <a:off x="5164137" y="2155825"/>
            <a:ext cx="3375026" cy="2888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lnSpcReduction="10000"/>
          </a:bodyPr>
          <a:lstStyle>
            <a:lvl1pPr defTabSz="914400">
              <a:defRPr sz="1400">
                <a:effectLst>
                  <a:outerShdw blurRad="279400" dir="2700000" rotWithShape="0">
                    <a:srgbClr val="FFFFFF">
                      <a:alpha val="43000"/>
                    </a:srgbClr>
                  </a:outerShdw>
                </a:effectLst>
                <a:latin typeface="Arial"/>
                <a:ea typeface="Arial"/>
                <a:cs typeface="Arial"/>
                <a:sym typeface="Arial"/>
              </a:defRPr>
            </a:lvl1pPr>
          </a:lstStyle>
          <a:p>
            <a:r>
              <a:t>________________________________</a:t>
            </a:r>
          </a:p>
        </p:txBody>
      </p:sp>
      <p:sp>
        <p:nvSpPr>
          <p:cNvPr id="72" name="Shape 72"/>
          <p:cNvSpPr>
            <a:spLocks noGrp="1"/>
          </p:cNvSpPr>
          <p:nvPr>
            <p:ph type="title"/>
          </p:nvPr>
        </p:nvSpPr>
        <p:spPr>
          <a:xfrm>
            <a:off x="5146514" y="1377228"/>
            <a:ext cx="3376145" cy="817458"/>
          </a:xfrm>
          <a:prstGeom prst="rect">
            <a:avLst/>
          </a:prstGeom>
        </p:spPr>
        <p:txBody>
          <a:bodyPr anchor="b">
            <a:normAutofit/>
          </a:bodyPr>
          <a:lstStyle>
            <a:lvl1pPr>
              <a:defRPr sz="2400"/>
            </a:lvl1pPr>
          </a:lstStyle>
          <a:p>
            <a:r>
              <a:t>Title Text</a:t>
            </a:r>
          </a:p>
        </p:txBody>
      </p:sp>
      <p:sp>
        <p:nvSpPr>
          <p:cNvPr id="73" name="Shape 73"/>
          <p:cNvSpPr>
            <a:spLocks noGrp="1"/>
          </p:cNvSpPr>
          <p:nvPr>
            <p:ph type="body" sz="quarter" idx="1"/>
          </p:nvPr>
        </p:nvSpPr>
        <p:spPr>
          <a:xfrm>
            <a:off x="5150501" y="2663819"/>
            <a:ext cx="3372158" cy="567504"/>
          </a:xfrm>
          <a:prstGeom prst="rect">
            <a:avLst/>
          </a:prstGeom>
        </p:spPr>
        <p:txBody>
          <a:bodyPr>
            <a:normAutofit/>
          </a:bodyPr>
          <a:lstStyle>
            <a:lvl1pPr marL="0" indent="0">
              <a:spcBef>
                <a:spcPts val="300"/>
              </a:spcBef>
              <a:buSzTx/>
              <a:buFontTx/>
              <a:buNone/>
              <a:defRPr sz="1400">
                <a:solidFill>
                  <a:srgbClr val="000000"/>
                </a:solidFill>
              </a:defRPr>
            </a:lvl1pPr>
            <a:lvl2pPr marL="0" indent="457200">
              <a:spcBef>
                <a:spcPts val="300"/>
              </a:spcBef>
              <a:buSzTx/>
              <a:buFontTx/>
              <a:buNone/>
              <a:defRPr sz="1400">
                <a:solidFill>
                  <a:srgbClr val="000000"/>
                </a:solidFill>
              </a:defRPr>
            </a:lvl2pPr>
            <a:lvl3pPr marL="0" indent="914400">
              <a:spcBef>
                <a:spcPts val="300"/>
              </a:spcBef>
              <a:buSzTx/>
              <a:buFontTx/>
              <a:buNone/>
              <a:defRPr sz="1400">
                <a:solidFill>
                  <a:srgbClr val="000000"/>
                </a:solidFill>
              </a:defRPr>
            </a:lvl3pPr>
            <a:lvl4pPr marL="0" indent="1371600">
              <a:spcBef>
                <a:spcPts val="300"/>
              </a:spcBef>
              <a:buSzTx/>
              <a:buFontTx/>
              <a:buNone/>
              <a:defRPr sz="1400">
                <a:solidFill>
                  <a:srgbClr val="000000"/>
                </a:solidFill>
              </a:defRPr>
            </a:lvl4pPr>
            <a:lvl5pPr marL="0" indent="1828800">
              <a:spcBef>
                <a:spcPts val="300"/>
              </a:spcBef>
              <a:buSzTx/>
              <a:buFontTx/>
              <a:buNone/>
              <a:defRPr sz="1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Custom Layout">
    <p:spTree>
      <p:nvGrpSpPr>
        <p:cNvPr id="1" name=""/>
        <p:cNvGrpSpPr/>
        <p:nvPr/>
      </p:nvGrpSpPr>
      <p:grpSpPr>
        <a:xfrm>
          <a:off x="0" y="0"/>
          <a:ext cx="0" cy="0"/>
          <a:chOff x="0" y="0"/>
          <a:chExt cx="0" cy="0"/>
        </a:xfrm>
      </p:grpSpPr>
      <p:sp>
        <p:nvSpPr>
          <p:cNvPr id="80" name="Shape 80"/>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81" name="Shape 81"/>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82"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83" name="Shape 83"/>
          <p:cNvSpPr>
            <a:spLocks noGrp="1"/>
          </p:cNvSpPr>
          <p:nvPr>
            <p:ph type="sldNum" sz="quarter" idx="2"/>
          </p:nvPr>
        </p:nvSpPr>
        <p:spPr>
          <a:prstGeom prst="rect">
            <a:avLst/>
          </a:prstGeom>
        </p:spPr>
        <p:txBody>
          <a:bodyPr/>
          <a:lstStyle/>
          <a:p>
            <a:fld id="{86CB4B4D-7CA3-9044-876B-883B54F8677D}" type="slidenum">
              <a:t>‹#›</a:t>
            </a:fld>
            <a:endParaRPr/>
          </a:p>
        </p:txBody>
      </p:sp>
      <p:sp>
        <p:nvSpPr>
          <p:cNvPr id="84" name="Shape 84"/>
          <p:cNvSpPr>
            <a:spLocks noGrp="1"/>
          </p:cNvSpPr>
          <p:nvPr>
            <p:ph type="title"/>
          </p:nvPr>
        </p:nvSpPr>
        <p:spPr>
          <a:xfrm>
            <a:off x="457200" y="1066800"/>
            <a:ext cx="8229600" cy="831850"/>
          </a:xfrm>
          <a:prstGeom prst="rect">
            <a:avLst/>
          </a:prstGeom>
        </p:spPr>
        <p:txBody>
          <a:bodyPr>
            <a:normAutofit/>
          </a:bodyPr>
          <a:lstStyle/>
          <a:p>
            <a:r>
              <a:t>Title Text</a:t>
            </a:r>
          </a:p>
        </p:txBody>
      </p:sp>
      <p:sp>
        <p:nvSpPr>
          <p:cNvPr id="85" name="Shape 85"/>
          <p:cNvSpPr>
            <a:spLocks noGrp="1"/>
          </p:cNvSpPr>
          <p:nvPr>
            <p:ph type="body" idx="1"/>
          </p:nvPr>
        </p:nvSpPr>
        <p:spPr>
          <a:xfrm>
            <a:off x="457200" y="1965912"/>
            <a:ext cx="8229600" cy="3961388"/>
          </a:xfrm>
          <a:prstGeom prst="rect">
            <a:avLst/>
          </a:prstGeom>
        </p:spPr>
        <p:txBody>
          <a:bodyPr>
            <a:normAutofit/>
          </a:bodyPr>
          <a:lstStyle>
            <a:lvl1pPr>
              <a:spcBef>
                <a:spcPts val="400"/>
              </a:spcBef>
              <a:buSzTx/>
              <a:buFontTx/>
              <a:buNone/>
              <a:defRPr sz="1800">
                <a:solidFill>
                  <a:srgbClr val="808080"/>
                </a:solidFill>
                <a:latin typeface="Aroial"/>
                <a:ea typeface="Aroial"/>
                <a:cs typeface="Aroial"/>
                <a:sym typeface="Aroial"/>
              </a:defRPr>
            </a:lvl1pPr>
            <a:lvl2pPr marL="342900" indent="114300">
              <a:spcBef>
                <a:spcPts val="400"/>
              </a:spcBef>
              <a:buSzTx/>
              <a:buFontTx/>
              <a:buNone/>
              <a:defRPr sz="1800">
                <a:solidFill>
                  <a:srgbClr val="808080"/>
                </a:solidFill>
                <a:latin typeface="Aroial"/>
                <a:ea typeface="Aroial"/>
                <a:cs typeface="Aroial"/>
                <a:sym typeface="Aroial"/>
              </a:defRPr>
            </a:lvl2pPr>
            <a:lvl3pPr marL="342900" indent="571500">
              <a:spcBef>
                <a:spcPts val="400"/>
              </a:spcBef>
              <a:buSzTx/>
              <a:buFontTx/>
              <a:buNone/>
              <a:defRPr sz="1800">
                <a:solidFill>
                  <a:srgbClr val="808080"/>
                </a:solidFill>
                <a:latin typeface="Aroial"/>
                <a:ea typeface="Aroial"/>
                <a:cs typeface="Aroial"/>
                <a:sym typeface="Aroial"/>
              </a:defRPr>
            </a:lvl3pPr>
            <a:lvl4pPr marL="342900" indent="1028700">
              <a:spcBef>
                <a:spcPts val="400"/>
              </a:spcBef>
              <a:buSzTx/>
              <a:buFontTx/>
              <a:buNone/>
              <a:defRPr sz="1800">
                <a:solidFill>
                  <a:srgbClr val="808080"/>
                </a:solidFill>
                <a:latin typeface="Aroial"/>
                <a:ea typeface="Aroial"/>
                <a:cs typeface="Aroial"/>
                <a:sym typeface="Aroial"/>
              </a:defRPr>
            </a:lvl4pPr>
            <a:lvl5pPr marL="342900" indent="1485900">
              <a:spcBef>
                <a:spcPts val="400"/>
              </a:spcBef>
              <a:buSzTx/>
              <a:buFontTx/>
              <a:buNone/>
              <a:defRPr sz="1800">
                <a:solidFill>
                  <a:srgbClr val="808080"/>
                </a:solidFill>
                <a:latin typeface="Aroial"/>
                <a:ea typeface="Aroial"/>
                <a:cs typeface="Aroial"/>
                <a:sym typeface="Aroia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92" name="Shape 92"/>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93" name="Shape 93"/>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94"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
        <p:nvSpPr>
          <p:cNvPr id="96" name="Shape 96"/>
          <p:cNvSpPr>
            <a:spLocks noGrp="1"/>
          </p:cNvSpPr>
          <p:nvPr>
            <p:ph type="title"/>
          </p:nvPr>
        </p:nvSpPr>
        <p:spPr>
          <a:xfrm>
            <a:off x="457200" y="1066800"/>
            <a:ext cx="8229600" cy="831850"/>
          </a:xfrm>
          <a:prstGeom prst="rect">
            <a:avLst/>
          </a:prstGeom>
        </p:spPr>
        <p:txBody>
          <a:bodyPr>
            <a:normAutofit/>
          </a:bodyPr>
          <a:lstStyle/>
          <a:p>
            <a:r>
              <a:t>Title Text</a:t>
            </a:r>
          </a:p>
        </p:txBody>
      </p:sp>
      <p:sp>
        <p:nvSpPr>
          <p:cNvPr id="97" name="Shape 97"/>
          <p:cNvSpPr>
            <a:spLocks noGrp="1"/>
          </p:cNvSpPr>
          <p:nvPr>
            <p:ph type="body" sz="half" idx="1"/>
          </p:nvPr>
        </p:nvSpPr>
        <p:spPr>
          <a:xfrm>
            <a:off x="457200" y="1970900"/>
            <a:ext cx="4038600" cy="4096868"/>
          </a:xfrm>
          <a:prstGeom prst="rect">
            <a:avLst/>
          </a:prstGeom>
        </p:spPr>
        <p:txBody>
          <a:bodyPr>
            <a:normAutofit/>
          </a:bodyPr>
          <a:lstStyle>
            <a:lvl2pPr marL="790575" indent="-333375"/>
            <a:lvl3pPr marL="1234439" indent="-320039"/>
            <a:lvl5pPr marL="2184400" indent="-35560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sp>
        <p:nvSpPr>
          <p:cNvPr id="104" name="Shape 104"/>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05" name="Shape 105"/>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106"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
        <p:nvSpPr>
          <p:cNvPr id="108" name="Shape 108"/>
          <p:cNvSpPr>
            <a:spLocks noGrp="1"/>
          </p:cNvSpPr>
          <p:nvPr>
            <p:ph type="title"/>
          </p:nvPr>
        </p:nvSpPr>
        <p:spPr>
          <a:xfrm>
            <a:off x="457200" y="1066800"/>
            <a:ext cx="8229600" cy="831850"/>
          </a:xfrm>
          <a:prstGeom prst="rect">
            <a:avLst/>
          </a:prstGeom>
        </p:spPr>
        <p:txBody>
          <a:bodyPr>
            <a:normAutofit/>
          </a:bodyPr>
          <a:lstStyle/>
          <a:p>
            <a:r>
              <a:t>Title Text</a:t>
            </a:r>
          </a:p>
        </p:txBody>
      </p:sp>
      <p:sp>
        <p:nvSpPr>
          <p:cNvPr id="109" name="Shape 109"/>
          <p:cNvSpPr>
            <a:spLocks noGrp="1"/>
          </p:cNvSpPr>
          <p:nvPr>
            <p:ph type="body" sz="quarter" idx="1"/>
          </p:nvPr>
        </p:nvSpPr>
        <p:spPr>
          <a:xfrm>
            <a:off x="457200" y="1955888"/>
            <a:ext cx="4040188" cy="276226"/>
          </a:xfrm>
          <a:prstGeom prst="rect">
            <a:avLst/>
          </a:prstGeom>
        </p:spPr>
        <p:txBody>
          <a:bodyPr anchor="b">
            <a:normAutofit/>
          </a:bodyPr>
          <a:lstStyle>
            <a:lvl1pPr marL="0" indent="0">
              <a:spcBef>
                <a:spcPts val="400"/>
              </a:spcBef>
              <a:buSzTx/>
              <a:buFontTx/>
              <a:buNone/>
              <a:defRPr sz="1800" b="1"/>
            </a:lvl1pPr>
            <a:lvl2pPr marL="0" indent="457200">
              <a:spcBef>
                <a:spcPts val="400"/>
              </a:spcBef>
              <a:buSzTx/>
              <a:buFontTx/>
              <a:buNone/>
              <a:defRPr sz="1800" b="1"/>
            </a:lvl2pPr>
            <a:lvl3pPr marL="0" indent="914400">
              <a:spcBef>
                <a:spcPts val="400"/>
              </a:spcBef>
              <a:buSzTx/>
              <a:buFontTx/>
              <a:buNone/>
              <a:defRPr sz="1800" b="1"/>
            </a:lvl3pPr>
            <a:lvl4pPr marL="0" indent="1371600">
              <a:spcBef>
                <a:spcPts val="400"/>
              </a:spcBef>
              <a:buSzTx/>
              <a:buFontTx/>
              <a:buNone/>
              <a:defRPr sz="1800" b="1"/>
            </a:lvl4pPr>
            <a:lvl5pPr marL="0" indent="1828800">
              <a:spcBef>
                <a:spcPts val="400"/>
              </a:spcBef>
              <a:buSzTx/>
              <a:buFontTx/>
              <a:buNone/>
              <a:defRPr sz="1800" b="1"/>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body" sz="quarter" idx="13"/>
          </p:nvPr>
        </p:nvSpPr>
        <p:spPr>
          <a:xfrm>
            <a:off x="4645025" y="1955887"/>
            <a:ext cx="4041775" cy="276227"/>
          </a:xfrm>
          <a:prstGeom prst="rect">
            <a:avLst/>
          </a:prstGeom>
        </p:spPr>
        <p:txBody>
          <a:bodyPr anchor="b">
            <a:normAutofit/>
          </a:bodyPr>
          <a:lstStyle/>
          <a:p>
            <a:pPr marL="0" indent="0" defTabSz="347472">
              <a:spcBef>
                <a:spcPts val="300"/>
              </a:spcBef>
              <a:buSzTx/>
              <a:buFontTx/>
              <a:buNone/>
              <a:defRPr sz="1368" b="1"/>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sp>
        <p:nvSpPr>
          <p:cNvPr id="117" name="Shape 117"/>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18" name="Shape 118"/>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119"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
        <p:nvSpPr>
          <p:cNvPr id="121" name="Shape 121"/>
          <p:cNvSpPr>
            <a:spLocks noGrp="1"/>
          </p:cNvSpPr>
          <p:nvPr>
            <p:ph type="title"/>
          </p:nvPr>
        </p:nvSpPr>
        <p:spPr>
          <a:xfrm>
            <a:off x="457200" y="1066800"/>
            <a:ext cx="8229600" cy="831850"/>
          </a:xfrm>
          <a:prstGeom prst="rect">
            <a:avLst/>
          </a:prstGeom>
        </p:spPr>
        <p:txBody>
          <a:bodyPr>
            <a:normAutofit/>
          </a:bodyPr>
          <a:lstStyle/>
          <a:p>
            <a:r>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6359525"/>
            <a:ext cx="9144000" cy="498475"/>
          </a:xfrm>
          <a:prstGeom prst="rect">
            <a:avLst/>
          </a:prstGeom>
          <a:solidFill>
            <a:srgbClr val="80808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 name="Shape 3"/>
          <p:cNvSpPr/>
          <p:nvPr/>
        </p:nvSpPr>
        <p:spPr>
          <a:xfrm>
            <a:off x="0" y="638175"/>
            <a:ext cx="9144000" cy="77789"/>
          </a:xfrm>
          <a:prstGeom prst="rect">
            <a:avLst/>
          </a:prstGeom>
          <a:solidFill>
            <a:srgbClr val="D60F61"/>
          </a:solidFill>
          <a:ln w="12700">
            <a:miter lim="400000"/>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pic>
        <p:nvPicPr>
          <p:cNvPr id="4" name="image1.jpg" descr="Voalte-CorporateLogo-FIN.ai"/>
          <p:cNvPicPr>
            <a:picLocks noChangeAspect="1"/>
          </p:cNvPicPr>
          <p:nvPr/>
        </p:nvPicPr>
        <p:blipFill>
          <a:blip r:embed="rId13">
            <a:extLst/>
          </a:blip>
          <a:srcRect l="12138" t="37997" r="43036" b="38409"/>
          <a:stretch>
            <a:fillRect/>
          </a:stretch>
        </p:blipFill>
        <p:spPr>
          <a:xfrm>
            <a:off x="273049" y="131762"/>
            <a:ext cx="1114426" cy="454026"/>
          </a:xfrm>
          <a:prstGeom prst="rect">
            <a:avLst/>
          </a:prstGeom>
          <a:ln w="12700">
            <a:miter lim="400000"/>
          </a:ln>
        </p:spPr>
      </p:pic>
      <p:sp>
        <p:nvSpPr>
          <p:cNvPr id="5" name="Shape 5"/>
          <p:cNvSpPr>
            <a:spLocks noGrp="1"/>
          </p:cNvSpPr>
          <p:nvPr>
            <p:ph type="sldNum" sz="quarter" idx="2"/>
          </p:nvPr>
        </p:nvSpPr>
        <p:spPr>
          <a:xfrm>
            <a:off x="4289670" y="6539333"/>
            <a:ext cx="217151" cy="202418"/>
          </a:xfrm>
          <a:prstGeom prst="rect">
            <a:avLst/>
          </a:prstGeom>
          <a:ln w="12700">
            <a:miter lim="400000"/>
          </a:ln>
        </p:spPr>
        <p:txBody>
          <a:bodyPr wrap="none" lIns="45719" rIns="45719" anchor="ctr">
            <a:spAutoFit/>
          </a:bodyPr>
          <a:lstStyle>
            <a:lvl1pPr algn="ctr" defTabSz="914400">
              <a:defRPr sz="800">
                <a:solidFill>
                  <a:srgbClr val="FFFFFF"/>
                </a:solidFill>
                <a:latin typeface="Arial"/>
                <a:ea typeface="Arial"/>
                <a:cs typeface="Arial"/>
                <a:sym typeface="Arial"/>
              </a:defRPr>
            </a:lvl1pPr>
          </a:lstStyle>
          <a:p>
            <a:fld id="{86CB4B4D-7CA3-9044-876B-883B54F8677D}" type="slidenum">
              <a:t>‹#›</a:t>
            </a:fld>
            <a:endParaRPr/>
          </a:p>
        </p:txBody>
      </p:sp>
      <p:sp>
        <p:nvSpPr>
          <p:cNvPr id="6" name="Shape 6"/>
          <p:cNvSpPr>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7" name="Shape 7"/>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800" b="1" i="0" u="none" strike="noStrike" cap="none" spc="0" baseline="0">
          <a:ln>
            <a:noFill/>
          </a:ln>
          <a:solidFill>
            <a:srgbClr val="000000"/>
          </a:solidFill>
          <a:uFillTx/>
          <a:latin typeface="Arial"/>
          <a:ea typeface="Arial"/>
          <a:cs typeface="Arial"/>
          <a:sym typeface="Arial"/>
        </a:defRPr>
      </a:lvl9pPr>
    </p:titleStyle>
    <p:bodyStyle>
      <a:lvl1pPr marL="342900" marR="0" indent="-34290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1pPr>
      <a:lvl2pPr marL="764930" marR="0" indent="-30773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2pPr>
      <a:lvl3pPr marL="1205345" marR="0" indent="-290945"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3pPr>
      <a:lvl4pPr marL="1727200" marR="0" indent="-35560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4pPr>
      <a:lvl5pPr marL="2228850" marR="0" indent="-40005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5pPr>
      <a:lvl6pPr marL="26060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6pPr>
      <a:lvl7pPr marL="3063239" marR="0" indent="-320039"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7pPr>
      <a:lvl8pPr marL="35204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8pPr>
      <a:lvl9pPr marL="3977640" marR="0" indent="-320040" algn="l" defTabSz="457200" rtl="0" latinLnBrk="0">
        <a:lnSpc>
          <a:spcPct val="100000"/>
        </a:lnSpc>
        <a:spcBef>
          <a:spcPts val="600"/>
        </a:spcBef>
        <a:spcAft>
          <a:spcPts val="0"/>
        </a:spcAft>
        <a:buClrTx/>
        <a:buSzPct val="100000"/>
        <a:buFont typeface="Arial"/>
        <a:buChar char="•"/>
        <a:tabLst/>
        <a:defRPr sz="2800" b="0" i="0" u="none" strike="noStrike" cap="none" spc="0" baseline="0">
          <a:ln>
            <a:noFill/>
          </a:ln>
          <a:solidFill>
            <a:srgbClr val="7F7F7F"/>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4572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9144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13716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18288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22860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27432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32004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3657600" algn="ct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hyperlink" Target="https://itunes.apple.com/us/app/vocera-collaboration-suite/id806221179?mt=8"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itunes.apple.com/us/app/careaware-connect/id692368529?mt=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hh-design/intro-to-product-design-c2dbbc7809d3#.i4l33i6u5"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www.ted.com/talks/tristan_harris_how_better_tech_could_protect_us_from_distrac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a/voalte.com/document/d/1O8B-cR2A_toT0sLg4UYVjAgwB5ug21CmckGt1TSd6cM/edit?usp=sharing"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usabilitypost.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erikdkennedy/7-rules-for-creating-gorgeous-ui-part-1-559d4e805cda#.5hfvmvu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
        <p:nvSpPr>
          <p:cNvPr id="155" name="Shape 155"/>
          <p:cNvSpPr>
            <a:spLocks noGrp="1"/>
          </p:cNvSpPr>
          <p:nvPr>
            <p:ph type="ctrTitle"/>
          </p:nvPr>
        </p:nvSpPr>
        <p:spPr>
          <a:prstGeom prst="rect">
            <a:avLst/>
          </a:prstGeom>
        </p:spPr>
        <p:txBody>
          <a:bodyPr/>
          <a:lstStyle/>
          <a:p>
            <a:pPr lvl="4">
              <a:defRPr sz="2400"/>
            </a:pPr>
            <a:r>
              <a:t>Voalte UI/UX</a:t>
            </a:r>
          </a:p>
        </p:txBody>
      </p:sp>
      <p:sp>
        <p:nvSpPr>
          <p:cNvPr id="156" name="Shape 156"/>
          <p:cNvSpPr>
            <a:spLocks noGrp="1"/>
          </p:cNvSpPr>
          <p:nvPr>
            <p:ph type="subTitle" sz="quarter" idx="1"/>
          </p:nvPr>
        </p:nvSpPr>
        <p:spPr>
          <a:xfrm>
            <a:off x="5150501" y="2904345"/>
            <a:ext cx="3372158" cy="768326"/>
          </a:xfrm>
          <a:prstGeom prst="rect">
            <a:avLst/>
          </a:prstGeom>
        </p:spPr>
        <p:txBody>
          <a:bodyPr/>
          <a:lstStyle/>
          <a:p>
            <a:r>
              <a:t>Creating value-added user experience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218" name="Shape 218"/>
          <p:cNvSpPr>
            <a:spLocks noGrp="1"/>
          </p:cNvSpPr>
          <p:nvPr>
            <p:ph type="title"/>
          </p:nvPr>
        </p:nvSpPr>
        <p:spPr>
          <a:prstGeom prst="rect">
            <a:avLst/>
          </a:prstGeom>
        </p:spPr>
        <p:txBody>
          <a:bodyPr/>
          <a:lstStyle/>
          <a:p>
            <a:pPr lvl="1"/>
            <a:r>
              <a:t>Potentially Unused Features</a:t>
            </a:r>
          </a:p>
        </p:txBody>
      </p:sp>
      <p:pic>
        <p:nvPicPr>
          <p:cNvPr id="219" name="Screen Shot 2016-07-15 at 12.14.41 PM.png"/>
          <p:cNvPicPr>
            <a:picLocks noChangeAspect="1"/>
          </p:cNvPicPr>
          <p:nvPr/>
        </p:nvPicPr>
        <p:blipFill>
          <a:blip r:embed="rId3">
            <a:extLst/>
          </a:blip>
          <a:stretch>
            <a:fillRect/>
          </a:stretch>
        </p:blipFill>
        <p:spPr>
          <a:xfrm>
            <a:off x="85015" y="2302154"/>
            <a:ext cx="8626460" cy="3557438"/>
          </a:xfrm>
          <a:prstGeom prst="rect">
            <a:avLst/>
          </a:prstGeom>
          <a:ln w="12700">
            <a:miter lim="400000"/>
          </a:ln>
        </p:spPr>
      </p:pic>
      <p:pic>
        <p:nvPicPr>
          <p:cNvPr id="220" name="Simulator Screen Shot May 25, 2016, 4.35.12 PM.png"/>
          <p:cNvPicPr>
            <a:picLocks noChangeAspect="1"/>
          </p:cNvPicPr>
          <p:nvPr/>
        </p:nvPicPr>
        <p:blipFill>
          <a:blip r:embed="rId4">
            <a:extLst/>
          </a:blip>
          <a:stretch>
            <a:fillRect/>
          </a:stretch>
        </p:blipFill>
        <p:spPr>
          <a:xfrm>
            <a:off x="361829" y="2249486"/>
            <a:ext cx="2000060" cy="3557439"/>
          </a:xfrm>
          <a:prstGeom prst="rect">
            <a:avLst/>
          </a:prstGeom>
          <a:ln w="12700">
            <a:miter lim="400000"/>
          </a:ln>
        </p:spPr>
      </p:pic>
      <p:pic>
        <p:nvPicPr>
          <p:cNvPr id="221" name="Simulator Screen Shot May 26, 2016, 10.21.29 AM.png"/>
          <p:cNvPicPr>
            <a:picLocks noChangeAspect="1"/>
          </p:cNvPicPr>
          <p:nvPr/>
        </p:nvPicPr>
        <p:blipFill>
          <a:blip r:embed="rId5">
            <a:extLst/>
          </a:blip>
          <a:stretch>
            <a:fillRect/>
          </a:stretch>
        </p:blipFill>
        <p:spPr>
          <a:xfrm>
            <a:off x="6307186" y="2249486"/>
            <a:ext cx="2054274" cy="3653868"/>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sldNum" sz="quarter" idx="2"/>
          </p:nvPr>
        </p:nvSpPr>
        <p:spPr>
          <a:xfrm>
            <a:off x="4293440" y="6539333"/>
            <a:ext cx="209610"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24" name="Shape 224"/>
          <p:cNvSpPr>
            <a:spLocks noGrp="1"/>
          </p:cNvSpPr>
          <p:nvPr>
            <p:ph type="title"/>
          </p:nvPr>
        </p:nvSpPr>
        <p:spPr>
          <a:prstGeom prst="rect">
            <a:avLst/>
          </a:prstGeom>
        </p:spPr>
        <p:txBody>
          <a:bodyPr/>
          <a:lstStyle/>
          <a:p>
            <a:r>
              <a:t>Empty States and Error Prevention</a:t>
            </a:r>
          </a:p>
        </p:txBody>
      </p:sp>
      <p:pic>
        <p:nvPicPr>
          <p:cNvPr id="225" name="1.jpg"/>
          <p:cNvPicPr>
            <a:picLocks noChangeAspect="1"/>
          </p:cNvPicPr>
          <p:nvPr/>
        </p:nvPicPr>
        <p:blipFill>
          <a:blip r:embed="rId3">
            <a:extLst/>
          </a:blip>
          <a:stretch>
            <a:fillRect/>
          </a:stretch>
        </p:blipFill>
        <p:spPr>
          <a:xfrm>
            <a:off x="624284" y="1984728"/>
            <a:ext cx="2269729" cy="4035072"/>
          </a:xfrm>
          <a:prstGeom prst="rect">
            <a:avLst/>
          </a:prstGeom>
          <a:ln w="12700">
            <a:miter lim="400000"/>
          </a:ln>
        </p:spPr>
      </p:pic>
      <p:pic>
        <p:nvPicPr>
          <p:cNvPr id="226" name="2.jpg"/>
          <p:cNvPicPr>
            <a:picLocks noChangeAspect="1"/>
          </p:cNvPicPr>
          <p:nvPr/>
        </p:nvPicPr>
        <p:blipFill>
          <a:blip r:embed="rId4">
            <a:extLst/>
          </a:blip>
          <a:stretch>
            <a:fillRect/>
          </a:stretch>
        </p:blipFill>
        <p:spPr>
          <a:xfrm>
            <a:off x="3586953" y="1984728"/>
            <a:ext cx="2269729" cy="4035073"/>
          </a:xfrm>
          <a:prstGeom prst="rect">
            <a:avLst/>
          </a:prstGeom>
          <a:ln w="12700">
            <a:miter lim="400000"/>
          </a:ln>
        </p:spPr>
      </p:pic>
      <p:pic>
        <p:nvPicPr>
          <p:cNvPr id="227" name="3.jpg"/>
          <p:cNvPicPr>
            <a:picLocks noChangeAspect="1"/>
          </p:cNvPicPr>
          <p:nvPr/>
        </p:nvPicPr>
        <p:blipFill>
          <a:blip r:embed="rId5">
            <a:extLst/>
          </a:blip>
          <a:stretch>
            <a:fillRect/>
          </a:stretch>
        </p:blipFill>
        <p:spPr>
          <a:xfrm>
            <a:off x="6549622" y="1890095"/>
            <a:ext cx="2379910" cy="4224339"/>
          </a:xfrm>
          <a:prstGeom prst="rect">
            <a:avLst/>
          </a:prstGeom>
          <a:ln w="12700">
            <a:miter lim="400000"/>
          </a:ln>
        </p:spPr>
      </p:pic>
      <p:pic>
        <p:nvPicPr>
          <p:cNvPr id="228" name="voalte_server.png"/>
          <p:cNvPicPr>
            <a:picLocks noChangeAspect="1"/>
          </p:cNvPicPr>
          <p:nvPr/>
        </p:nvPicPr>
        <p:blipFill>
          <a:blip r:embed="rId6">
            <a:extLst/>
          </a:blip>
          <a:stretch>
            <a:fillRect/>
          </a:stretch>
        </p:blipFill>
        <p:spPr>
          <a:xfrm>
            <a:off x="3586953" y="1886789"/>
            <a:ext cx="2379910" cy="4230950"/>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231" name="Shape 231"/>
          <p:cNvSpPr>
            <a:spLocks noGrp="1"/>
          </p:cNvSpPr>
          <p:nvPr>
            <p:ph type="title"/>
          </p:nvPr>
        </p:nvSpPr>
        <p:spPr>
          <a:prstGeom prst="rect">
            <a:avLst/>
          </a:prstGeom>
        </p:spPr>
        <p:txBody>
          <a:bodyPr/>
          <a:lstStyle/>
          <a:p>
            <a:pPr lvl="1"/>
            <a:r>
              <a:t>Competitor’s Designs</a:t>
            </a:r>
          </a:p>
        </p:txBody>
      </p:sp>
      <p:sp>
        <p:nvSpPr>
          <p:cNvPr id="232" name="Shape 232"/>
          <p:cNvSpPr>
            <a:spLocks noGrp="1"/>
          </p:cNvSpPr>
          <p:nvPr>
            <p:ph type="body" sz="half" idx="1"/>
          </p:nvPr>
        </p:nvSpPr>
        <p:spPr>
          <a:xfrm>
            <a:off x="457200" y="1741828"/>
            <a:ext cx="4240908" cy="4181973"/>
          </a:xfrm>
          <a:prstGeom prst="rect">
            <a:avLst/>
          </a:prstGeom>
        </p:spPr>
        <p:txBody>
          <a:bodyPr/>
          <a:lstStyle>
            <a:lvl1pPr marL="0" indent="0">
              <a:buSzTx/>
              <a:buFontTx/>
              <a:buNone/>
              <a:defRPr sz="2300" u="sng">
                <a:solidFill>
                  <a:srgbClr val="0000FF"/>
                </a:solidFill>
                <a:uFill>
                  <a:solidFill>
                    <a:srgbClr val="0000FF"/>
                  </a:solidFill>
                </a:uFill>
                <a:hlinkClick r:id="rId3"/>
              </a:defRPr>
            </a:lvl1pPr>
          </a:lstStyle>
          <a:p>
            <a:pPr>
              <a:defRPr u="none">
                <a:solidFill>
                  <a:srgbClr val="7F7F7F"/>
                </a:solidFill>
                <a:uFillTx/>
              </a:defRPr>
            </a:pPr>
            <a:r>
              <a:rPr u="sng">
                <a:solidFill>
                  <a:srgbClr val="0000FF"/>
                </a:solidFill>
                <a:uFill>
                  <a:solidFill>
                    <a:srgbClr val="0000FF"/>
                  </a:solidFill>
                </a:uFill>
                <a:hlinkClick r:id="rId3"/>
              </a:rPr>
              <a:t>Vocera Collaboration Suite</a:t>
            </a:r>
          </a:p>
        </p:txBody>
      </p:sp>
      <p:sp>
        <p:nvSpPr>
          <p:cNvPr id="233" name="Shape 233"/>
          <p:cNvSpPr/>
          <p:nvPr/>
        </p:nvSpPr>
        <p:spPr>
          <a:xfrm>
            <a:off x="4699000" y="1741828"/>
            <a:ext cx="4240908" cy="418197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algn="ctr">
              <a:spcBef>
                <a:spcPts val="600"/>
              </a:spcBef>
              <a:defRPr sz="2400" u="sng">
                <a:solidFill>
                  <a:srgbClr val="0000FF"/>
                </a:solidFill>
                <a:uFill>
                  <a:solidFill>
                    <a:srgbClr val="0000FF"/>
                  </a:solidFill>
                </a:uFill>
                <a:latin typeface="Arial"/>
                <a:ea typeface="Arial"/>
                <a:cs typeface="Arial"/>
                <a:sym typeface="Arial"/>
                <a:hlinkClick r:id="rId4"/>
              </a:defRPr>
            </a:lvl1pPr>
          </a:lstStyle>
          <a:p>
            <a:pPr>
              <a:defRPr u="none">
                <a:solidFill>
                  <a:srgbClr val="7F7F7F"/>
                </a:solidFill>
                <a:uFillTx/>
              </a:defRPr>
            </a:pPr>
            <a:r>
              <a:rPr u="sng">
                <a:solidFill>
                  <a:srgbClr val="0000FF"/>
                </a:solidFill>
                <a:uFill>
                  <a:solidFill>
                    <a:srgbClr val="0000FF"/>
                  </a:solidFill>
                </a:uFill>
                <a:hlinkClick r:id="rId4"/>
              </a:rPr>
              <a:t>Cerner CareAware Connect</a:t>
            </a:r>
          </a:p>
        </p:txBody>
      </p:sp>
      <p:pic>
        <p:nvPicPr>
          <p:cNvPr id="234" name="CareAware_Cerner.jpg"/>
          <p:cNvPicPr>
            <a:picLocks noChangeAspect="1"/>
          </p:cNvPicPr>
          <p:nvPr/>
        </p:nvPicPr>
        <p:blipFill>
          <a:blip r:embed="rId5">
            <a:extLst/>
          </a:blip>
          <a:stretch>
            <a:fillRect/>
          </a:stretch>
        </p:blipFill>
        <p:spPr>
          <a:xfrm>
            <a:off x="5799040" y="2249487"/>
            <a:ext cx="2255606" cy="4006850"/>
          </a:xfrm>
          <a:prstGeom prst="rect">
            <a:avLst/>
          </a:prstGeom>
          <a:ln w="12700">
            <a:miter lim="400000"/>
          </a:ln>
        </p:spPr>
      </p:pic>
      <p:pic>
        <p:nvPicPr>
          <p:cNvPr id="235" name="vocera.jpg"/>
          <p:cNvPicPr>
            <a:picLocks noChangeAspect="1"/>
          </p:cNvPicPr>
          <p:nvPr/>
        </p:nvPicPr>
        <p:blipFill>
          <a:blip r:embed="rId6">
            <a:extLst/>
          </a:blip>
          <a:stretch>
            <a:fillRect/>
          </a:stretch>
        </p:blipFill>
        <p:spPr>
          <a:xfrm>
            <a:off x="1063567" y="2249486"/>
            <a:ext cx="2255605" cy="4006852"/>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sldNum" sz="quarter" idx="2"/>
          </p:nvPr>
        </p:nvSpPr>
        <p:spPr>
          <a:xfrm>
            <a:off x="4289670" y="6539333"/>
            <a:ext cx="217151"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238" name="Shape 238"/>
          <p:cNvSpPr>
            <a:spLocks noGrp="1"/>
          </p:cNvSpPr>
          <p:nvPr>
            <p:ph type="title"/>
          </p:nvPr>
        </p:nvSpPr>
        <p:spPr>
          <a:xfrm>
            <a:off x="258712" y="1066800"/>
            <a:ext cx="8428088" cy="831850"/>
          </a:xfrm>
          <a:prstGeom prst="rect">
            <a:avLst/>
          </a:prstGeom>
        </p:spPr>
        <p:txBody>
          <a:bodyPr/>
          <a:lstStyle/>
          <a:p>
            <a:pPr lvl="1" algn="ctr"/>
            <a:r>
              <a:t>Updated UI/UX </a:t>
            </a:r>
          </a:p>
        </p:txBody>
      </p:sp>
      <p:sp>
        <p:nvSpPr>
          <p:cNvPr id="239" name="Shape 239"/>
          <p:cNvSpPr>
            <a:spLocks noGrp="1"/>
          </p:cNvSpPr>
          <p:nvPr>
            <p:ph type="body" sz="half" idx="1"/>
          </p:nvPr>
        </p:nvSpPr>
        <p:spPr>
          <a:xfrm>
            <a:off x="2451100" y="3617850"/>
            <a:ext cx="4241800" cy="4134471"/>
          </a:xfrm>
          <a:prstGeom prst="rect">
            <a:avLst/>
          </a:prstGeom>
        </p:spPr>
        <p:txBody>
          <a:bodyPr/>
          <a:lstStyle/>
          <a:p>
            <a:pPr marL="0" indent="0" algn="ctr">
              <a:buSzTx/>
              <a:buFontTx/>
              <a:buNone/>
            </a:pPr>
            <a:r>
              <a:rPr dirty="0" err="1"/>
              <a:t>inVision</a:t>
            </a:r>
            <a:r>
              <a:rPr dirty="0"/>
              <a:t> </a:t>
            </a:r>
            <a:r>
              <a:rPr u="sng" dirty="0">
                <a:solidFill>
                  <a:srgbClr val="0000FF"/>
                </a:solidFill>
                <a:uFill>
                  <a:solidFill>
                    <a:srgbClr val="0000FF"/>
                  </a:solidFill>
                </a:uFill>
              </a:rPr>
              <a:t>Prototype</a:t>
            </a:r>
            <a:r>
              <a:rPr dirty="0"/>
              <a:t> </a:t>
            </a:r>
          </a:p>
        </p:txBody>
      </p:sp>
      <p:pic>
        <p:nvPicPr>
          <p:cNvPr id="240" name="TextListView_iphone_setimage.png"/>
          <p:cNvPicPr>
            <a:picLocks noChangeAspect="1"/>
          </p:cNvPicPr>
          <p:nvPr/>
        </p:nvPicPr>
        <p:blipFill>
          <a:blip r:embed="rId3">
            <a:extLst/>
          </a:blip>
          <a:stretch>
            <a:fillRect/>
          </a:stretch>
        </p:blipFill>
        <p:spPr>
          <a:xfrm>
            <a:off x="6482771" y="1487254"/>
            <a:ext cx="2317887" cy="4764543"/>
          </a:xfrm>
          <a:prstGeom prst="rect">
            <a:avLst/>
          </a:prstGeom>
          <a:ln w="12700">
            <a:miter lim="400000"/>
          </a:ln>
        </p:spPr>
      </p:pic>
      <p:pic>
        <p:nvPicPr>
          <p:cNvPr id="241" name="Screen Shot 2016-06-08 at 4.01.29 PM.png"/>
          <p:cNvPicPr>
            <a:picLocks noChangeAspect="1"/>
          </p:cNvPicPr>
          <p:nvPr/>
        </p:nvPicPr>
        <p:blipFill>
          <a:blip r:embed="rId4">
            <a:extLst/>
          </a:blip>
          <a:stretch>
            <a:fillRect/>
          </a:stretch>
        </p:blipFill>
        <p:spPr>
          <a:xfrm>
            <a:off x="6617940" y="2151585"/>
            <a:ext cx="2013137" cy="3541093"/>
          </a:xfrm>
          <a:prstGeom prst="rect">
            <a:avLst/>
          </a:prstGeom>
          <a:ln w="12700">
            <a:miter lim="400000"/>
          </a:ln>
        </p:spPr>
      </p:pic>
      <p:pic>
        <p:nvPicPr>
          <p:cNvPr id="242" name="TextListView_iphone_setimage.png"/>
          <p:cNvPicPr>
            <a:picLocks noChangeAspect="1"/>
          </p:cNvPicPr>
          <p:nvPr/>
        </p:nvPicPr>
        <p:blipFill>
          <a:blip r:embed="rId3">
            <a:extLst/>
          </a:blip>
          <a:stretch>
            <a:fillRect/>
          </a:stretch>
        </p:blipFill>
        <p:spPr>
          <a:xfrm>
            <a:off x="192720" y="1487254"/>
            <a:ext cx="2317886" cy="4764543"/>
          </a:xfrm>
          <a:prstGeom prst="rect">
            <a:avLst/>
          </a:prstGeom>
          <a:ln w="12700">
            <a:miter lim="400000"/>
          </a:ln>
        </p:spPr>
      </p:pic>
      <p:pic>
        <p:nvPicPr>
          <p:cNvPr id="243" name="Simulator Screen Shot May 13, 2016, 10.15.32 AM.png"/>
          <p:cNvPicPr>
            <a:picLocks noChangeAspect="1"/>
          </p:cNvPicPr>
          <p:nvPr/>
        </p:nvPicPr>
        <p:blipFill>
          <a:blip r:embed="rId5">
            <a:extLst/>
          </a:blip>
          <a:stretch>
            <a:fillRect/>
          </a:stretch>
        </p:blipFill>
        <p:spPr>
          <a:xfrm>
            <a:off x="370523" y="2124405"/>
            <a:ext cx="2013137" cy="3580699"/>
          </a:xfrm>
          <a:prstGeom prst="rect">
            <a:avLst/>
          </a:prstGeom>
          <a:ln w="12700">
            <a:miter lim="400000"/>
          </a:ln>
        </p:spPr>
      </p:pic>
      <p:pic>
        <p:nvPicPr>
          <p:cNvPr id="244" name="voalte.png"/>
          <p:cNvPicPr>
            <a:picLocks noChangeAspect="1"/>
          </p:cNvPicPr>
          <p:nvPr/>
        </p:nvPicPr>
        <p:blipFill>
          <a:blip r:embed="rId6">
            <a:extLst/>
          </a:blip>
          <a:stretch>
            <a:fillRect/>
          </a:stretch>
        </p:blipFill>
        <p:spPr>
          <a:xfrm>
            <a:off x="3237689" y="4124721"/>
            <a:ext cx="2653167" cy="1227586"/>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247" name="Shape 247"/>
          <p:cNvSpPr>
            <a:spLocks noGrp="1"/>
          </p:cNvSpPr>
          <p:nvPr>
            <p:ph type="title"/>
          </p:nvPr>
        </p:nvSpPr>
        <p:spPr>
          <a:prstGeom prst="rect">
            <a:avLst/>
          </a:prstGeom>
        </p:spPr>
        <p:txBody>
          <a:bodyPr/>
          <a:lstStyle/>
          <a:p>
            <a:r>
              <a:t>Looking forward</a:t>
            </a:r>
          </a:p>
        </p:txBody>
      </p:sp>
      <p:sp>
        <p:nvSpPr>
          <p:cNvPr id="248" name="Shape 248"/>
          <p:cNvSpPr>
            <a:spLocks noGrp="1"/>
          </p:cNvSpPr>
          <p:nvPr>
            <p:ph type="body" idx="1"/>
          </p:nvPr>
        </p:nvSpPr>
        <p:spPr>
          <a:xfrm>
            <a:off x="549274" y="1922660"/>
            <a:ext cx="8045451" cy="4065118"/>
          </a:xfrm>
          <a:prstGeom prst="rect">
            <a:avLst/>
          </a:prstGeom>
        </p:spPr>
        <p:txBody>
          <a:bodyPr/>
          <a:lstStyle/>
          <a:p>
            <a:pPr marL="284606" indent="-284606" defTabSz="379475">
              <a:spcBef>
                <a:spcPts val="500"/>
              </a:spcBef>
              <a:defRPr sz="2324"/>
            </a:pPr>
            <a:r>
              <a:rPr u="sng">
                <a:solidFill>
                  <a:srgbClr val="0000FF"/>
                </a:solidFill>
                <a:uFill>
                  <a:solidFill>
                    <a:srgbClr val="0000FF"/>
                  </a:solidFill>
                </a:uFill>
                <a:hlinkClick r:id="rId3"/>
              </a:rPr>
              <a:t>Iterative</a:t>
            </a:r>
            <a:r>
              <a:t> Design</a:t>
            </a:r>
          </a:p>
          <a:p>
            <a:pPr marL="664082" lvl="1" indent="-284606" defTabSz="379475">
              <a:spcBef>
                <a:spcPts val="500"/>
              </a:spcBef>
              <a:buChar char="•"/>
              <a:defRPr sz="1743"/>
            </a:pPr>
            <a:r>
              <a:t>Problem identification</a:t>
            </a:r>
          </a:p>
          <a:p>
            <a:pPr marL="1043558" lvl="2" indent="-284606" defTabSz="379475">
              <a:spcBef>
                <a:spcPts val="500"/>
              </a:spcBef>
              <a:defRPr sz="1743"/>
            </a:pPr>
            <a:r>
              <a:t>How do you know it’s a real problem? </a:t>
            </a:r>
          </a:p>
          <a:p>
            <a:pPr marL="1043558" lvl="2" indent="-284606" defTabSz="379475">
              <a:spcBef>
                <a:spcPts val="500"/>
              </a:spcBef>
              <a:defRPr sz="1743"/>
            </a:pPr>
            <a:r>
              <a:t>What data, anecdotes, etc. lead you to believe this?</a:t>
            </a:r>
          </a:p>
          <a:p>
            <a:pPr marL="1043558" lvl="2" indent="-284606" defTabSz="379475">
              <a:spcBef>
                <a:spcPts val="500"/>
              </a:spcBef>
              <a:defRPr sz="1743"/>
            </a:pPr>
            <a:r>
              <a:t>Why solve this problem over others?</a:t>
            </a:r>
          </a:p>
          <a:p>
            <a:pPr marL="1043558" lvl="2" indent="-284606" defTabSz="379475">
              <a:spcBef>
                <a:spcPts val="500"/>
              </a:spcBef>
              <a:defRPr sz="1743"/>
            </a:pPr>
            <a:r>
              <a:t>You have limited resources and time — why apply them to this problem above all else?</a:t>
            </a:r>
          </a:p>
          <a:p>
            <a:pPr marL="664082" lvl="1" indent="-284606" defTabSz="379475">
              <a:spcBef>
                <a:spcPts val="500"/>
              </a:spcBef>
              <a:buChar char="•"/>
              <a:defRPr sz="1743"/>
            </a:pPr>
            <a:r>
              <a:t>Hypothesis</a:t>
            </a:r>
          </a:p>
          <a:p>
            <a:pPr marL="664082" lvl="1" indent="-284606" defTabSz="379475">
              <a:spcBef>
                <a:spcPts val="500"/>
              </a:spcBef>
              <a:buChar char="•"/>
              <a:defRPr sz="1743"/>
            </a:pPr>
            <a:r>
              <a:t>Defining success &amp; roadblocks</a:t>
            </a:r>
          </a:p>
          <a:p>
            <a:pPr marL="664082" lvl="1" indent="-284606" defTabSz="379475">
              <a:spcBef>
                <a:spcPts val="500"/>
              </a:spcBef>
              <a:buChar char="•"/>
              <a:defRPr sz="1743"/>
            </a:pPr>
            <a:r>
              <a:t>Making testable hypothesis</a:t>
            </a:r>
          </a:p>
          <a:p>
            <a:pPr marL="664082" lvl="1" indent="-284606" defTabSz="379475">
              <a:spcBef>
                <a:spcPts val="500"/>
              </a:spcBef>
              <a:buChar char="•"/>
              <a:defRPr sz="1743"/>
            </a:pPr>
            <a:r>
              <a:t>Test, Collect, Observe behaviors</a:t>
            </a:r>
          </a:p>
          <a:p>
            <a:pPr marL="664082" lvl="1" indent="-284606" defTabSz="379475">
              <a:spcBef>
                <a:spcPts val="500"/>
              </a:spcBef>
              <a:buChar char="•"/>
              <a:defRPr sz="1743"/>
            </a:pPr>
            <a:r>
              <a:t>Refine</a:t>
            </a:r>
          </a:p>
        </p:txBody>
      </p:sp>
      <p:sp>
        <p:nvSpPr>
          <p:cNvPr id="249" name="Shape 249"/>
          <p:cNvSpPr/>
          <p:nvPr/>
        </p:nvSpPr>
        <p:spPr>
          <a:xfrm>
            <a:off x="3365500" y="1066800"/>
            <a:ext cx="8229600" cy="8318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Creating “</a:t>
            </a:r>
            <a:r>
              <a:rPr u="sng">
                <a:solidFill>
                  <a:srgbClr val="0000FF"/>
                </a:solidFill>
                <a:uFill>
                  <a:solidFill>
                    <a:srgbClr val="0000FF"/>
                  </a:solidFill>
                </a:uFill>
                <a:hlinkClick r:id="rId4"/>
              </a:rPr>
              <a:t>Human Goals</a:t>
            </a:r>
            <a:r>
              <a:t>”</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a:xfrm>
            <a:off x="4289670" y="6539333"/>
            <a:ext cx="217151"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256" name="Shape 256"/>
          <p:cNvSpPr>
            <a:spLocks noGrp="1"/>
          </p:cNvSpPr>
          <p:nvPr>
            <p:ph type="title"/>
          </p:nvPr>
        </p:nvSpPr>
        <p:spPr>
          <a:prstGeom prst="rect">
            <a:avLst/>
          </a:prstGeom>
        </p:spPr>
        <p:txBody>
          <a:bodyPr/>
          <a:lstStyle/>
          <a:p>
            <a:pPr lvl="1">
              <a:defRPr sz="2400"/>
            </a:pPr>
            <a:r>
              <a:rPr u="sng">
                <a:solidFill>
                  <a:srgbClr val="0000FF"/>
                </a:solidFill>
                <a:uFill>
                  <a:solidFill>
                    <a:srgbClr val="0000FF"/>
                  </a:solidFill>
                </a:uFill>
                <a:hlinkClick r:id="rId3"/>
              </a:rPr>
              <a:t>Questions</a:t>
            </a:r>
            <a:r>
              <a:t>? </a:t>
            </a:r>
          </a:p>
        </p:txBody>
      </p:sp>
      <p:sp>
        <p:nvSpPr>
          <p:cNvPr id="257" name="Shape 257"/>
          <p:cNvSpPr>
            <a:spLocks noGrp="1"/>
          </p:cNvSpPr>
          <p:nvPr>
            <p:ph type="body" sz="quarter" idx="1"/>
          </p:nvPr>
        </p:nvSpPr>
        <p:spPr>
          <a:prstGeom prst="rect">
            <a:avLst/>
          </a:prstGeom>
        </p:spPr>
        <p:txBody>
          <a:bodyPr/>
          <a:lstStyle/>
          <a:p>
            <a:r>
              <a:t>Xiaoxi Zheng</a:t>
            </a:r>
          </a:p>
          <a:p>
            <a:r>
              <a:t>- iOS Engineering Intern</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sldNum" sz="quarter" idx="2"/>
          </p:nvPr>
        </p:nvSpPr>
        <p:spPr>
          <a:xfrm>
            <a:off x="4289670" y="6539333"/>
            <a:ext cx="217151"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pic>
        <p:nvPicPr>
          <p:cNvPr id="260" name="image4.jpg" descr="logo.jpg"/>
          <p:cNvPicPr>
            <a:picLocks noChangeAspect="1"/>
          </p:cNvPicPr>
          <p:nvPr/>
        </p:nvPicPr>
        <p:blipFill>
          <a:blip r:embed="rId3">
            <a:extLst/>
          </a:blip>
          <a:srcRect t="18516" b="25126"/>
          <a:stretch>
            <a:fillRect/>
          </a:stretch>
        </p:blipFill>
        <p:spPr>
          <a:xfrm>
            <a:off x="1222670" y="1799195"/>
            <a:ext cx="6656294" cy="2898720"/>
          </a:xfrm>
          <a:prstGeom prst="rect">
            <a:avLst/>
          </a:prstGeom>
          <a:ln w="12700">
            <a:miter lim="400000"/>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pPr lvl="2"/>
            <a:r>
              <a:t>Importance of UI/UX</a:t>
            </a:r>
          </a:p>
        </p:txBody>
      </p:sp>
      <p:sp>
        <p:nvSpPr>
          <p:cNvPr id="160" name="Shape 160"/>
          <p:cNvSpPr>
            <a:spLocks noGrp="1"/>
          </p:cNvSpPr>
          <p:nvPr>
            <p:ph type="body" idx="1"/>
          </p:nvPr>
        </p:nvSpPr>
        <p:spPr>
          <a:prstGeom prst="rect">
            <a:avLst/>
          </a:prstGeom>
        </p:spPr>
        <p:txBody>
          <a:bodyPr anchor="ctr"/>
          <a:lstStyle/>
          <a:p>
            <a:pPr marL="0" indent="0" algn="ctr">
              <a:spcBef>
                <a:spcPts val="600"/>
              </a:spcBef>
              <a:defRPr sz="2800">
                <a:solidFill>
                  <a:srgbClr val="7F7F7F"/>
                </a:solidFill>
                <a:latin typeface="Arial"/>
                <a:ea typeface="Arial"/>
                <a:cs typeface="Arial"/>
                <a:sym typeface="Arial"/>
              </a:defRPr>
            </a:pPr>
            <a:r>
              <a:t>“Unless you can really compete on price you better find another way to differentiate yourself. That other way is design.” </a:t>
            </a:r>
          </a:p>
          <a:p>
            <a:pPr marL="0" indent="0" algn="ctr">
              <a:spcBef>
                <a:spcPts val="600"/>
              </a:spcBef>
              <a:defRPr sz="2800">
                <a:solidFill>
                  <a:srgbClr val="7F7F7F"/>
                </a:solidFill>
                <a:latin typeface="Arial"/>
                <a:ea typeface="Arial"/>
                <a:cs typeface="Arial"/>
                <a:sym typeface="Arial"/>
              </a:defRPr>
            </a:pPr>
            <a:r>
              <a:t>—</a:t>
            </a:r>
          </a:p>
          <a:p>
            <a:pPr marL="0" indent="0" algn="ctr">
              <a:spcBef>
                <a:spcPts val="600"/>
              </a:spcBef>
              <a:defRPr sz="2800">
                <a:solidFill>
                  <a:srgbClr val="7F7F7F"/>
                </a:solidFill>
                <a:latin typeface="Arial"/>
                <a:ea typeface="Arial"/>
                <a:cs typeface="Arial"/>
                <a:sym typeface="Arial"/>
              </a:defRPr>
            </a:pPr>
            <a:r>
              <a:t> Dmitry Fadeyev, Value of Good Design, </a:t>
            </a:r>
            <a:r>
              <a:rPr u="sng">
                <a:solidFill>
                  <a:srgbClr val="0000FF"/>
                </a:solidFill>
                <a:uFill>
                  <a:solidFill>
                    <a:srgbClr val="0000FF"/>
                  </a:solidFill>
                </a:uFill>
                <a:hlinkClick r:id="rId3"/>
              </a:rPr>
              <a:t>usabilitypost.com</a:t>
            </a:r>
            <a: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163" name="Shape 163"/>
          <p:cNvSpPr>
            <a:spLocks noGrp="1"/>
          </p:cNvSpPr>
          <p:nvPr>
            <p:ph type="title"/>
          </p:nvPr>
        </p:nvSpPr>
        <p:spPr>
          <a:xfrm>
            <a:off x="562845" y="1230378"/>
            <a:ext cx="7470875" cy="773510"/>
          </a:xfrm>
          <a:prstGeom prst="rect">
            <a:avLst/>
          </a:prstGeom>
        </p:spPr>
        <p:txBody>
          <a:bodyPr/>
          <a:lstStyle>
            <a:lvl1pPr algn="ctr"/>
          </a:lstStyle>
          <a:p>
            <a:r>
              <a:t>Our Story</a:t>
            </a:r>
          </a:p>
        </p:txBody>
      </p:sp>
      <p:sp>
        <p:nvSpPr>
          <p:cNvPr id="164" name="Shape 164"/>
          <p:cNvSpPr/>
          <p:nvPr/>
        </p:nvSpPr>
        <p:spPr>
          <a:xfrm>
            <a:off x="244064" y="2648478"/>
            <a:ext cx="8655871" cy="2085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400"/>
              </a:spcBef>
              <a:defRPr b="1">
                <a:solidFill>
                  <a:srgbClr val="7F7F7F"/>
                </a:solidFill>
                <a:latin typeface="Arial"/>
                <a:ea typeface="Arial"/>
                <a:cs typeface="Arial"/>
                <a:sym typeface="Arial"/>
              </a:defRPr>
            </a:pPr>
            <a:r>
              <a:t>“</a:t>
            </a:r>
            <a:r>
              <a:rPr sz="2000"/>
              <a:t>Listening to our customers</a:t>
            </a:r>
            <a:r>
              <a:rPr sz="2000" b="0"/>
              <a:t> and developing software that’s life-changing and life-saving is how we roll. From conception of the idea to delivery of our latest product, </a:t>
            </a:r>
            <a:r>
              <a:rPr sz="2000"/>
              <a:t>we focus on our customers</a:t>
            </a:r>
            <a:r>
              <a:rPr sz="2000" b="0"/>
              <a:t> every step of the way. In an industry where companies too often settle for being “</a:t>
            </a:r>
            <a:r>
              <a:rPr sz="2000"/>
              <a:t>good enough</a:t>
            </a:r>
            <a:r>
              <a:rPr sz="2000" b="0"/>
              <a:t>,” we think </a:t>
            </a:r>
            <a:r>
              <a:rPr sz="2000"/>
              <a:t>you deserve better</a:t>
            </a:r>
            <a:r>
              <a:rPr sz="2000" b="0"/>
              <a:t>.”</a:t>
            </a:r>
          </a:p>
          <a:p>
            <a:endParaRPr sz="2000" b="0"/>
          </a:p>
        </p:txBody>
      </p:sp>
      <p:pic>
        <p:nvPicPr>
          <p:cNvPr id="165" name="voalte.png"/>
          <p:cNvPicPr>
            <a:picLocks noChangeAspect="1"/>
          </p:cNvPicPr>
          <p:nvPr/>
        </p:nvPicPr>
        <p:blipFill>
          <a:blip r:embed="rId3">
            <a:extLst/>
          </a:blip>
          <a:stretch>
            <a:fillRect/>
          </a:stretch>
        </p:blipFill>
        <p:spPr>
          <a:xfrm>
            <a:off x="2673821" y="4487114"/>
            <a:ext cx="3796358" cy="1756524"/>
          </a:xfrm>
          <a:prstGeom prst="rect">
            <a:avLst/>
          </a:pr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168" name="google.jpg"/>
          <p:cNvPicPr>
            <a:picLocks noChangeAspect="1"/>
          </p:cNvPicPr>
          <p:nvPr/>
        </p:nvPicPr>
        <p:blipFill>
          <a:blip r:embed="rId3">
            <a:extLst/>
          </a:blip>
          <a:stretch>
            <a:fillRect/>
          </a:stretch>
        </p:blipFill>
        <p:spPr>
          <a:xfrm>
            <a:off x="2999788" y="4256976"/>
            <a:ext cx="3634786" cy="1994590"/>
          </a:xfrm>
          <a:prstGeom prst="rect">
            <a:avLst/>
          </a:prstGeom>
          <a:ln w="12700">
            <a:miter lim="400000"/>
          </a:ln>
        </p:spPr>
      </p:pic>
      <p:sp>
        <p:nvSpPr>
          <p:cNvPr id="169" name="Shape 169"/>
          <p:cNvSpPr/>
          <p:nvPr/>
        </p:nvSpPr>
        <p:spPr>
          <a:xfrm>
            <a:off x="707725" y="3279373"/>
            <a:ext cx="8218912" cy="48620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b="1">
                <a:latin typeface="Arial"/>
                <a:ea typeface="Arial"/>
                <a:cs typeface="Arial"/>
                <a:sym typeface="Arial"/>
              </a:defRPr>
            </a:lvl1pPr>
          </a:lstStyle>
          <a:p>
            <a:r>
              <a:t>Focus on the user and all else will follow.</a:t>
            </a:r>
          </a:p>
        </p:txBody>
      </p:sp>
      <p:sp>
        <p:nvSpPr>
          <p:cNvPr id="170" name="Shape 170"/>
          <p:cNvSpPr/>
          <p:nvPr/>
        </p:nvSpPr>
        <p:spPr>
          <a:xfrm>
            <a:off x="712663" y="2865358"/>
            <a:ext cx="4341886"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#1 from 10 things we know to be true</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173" name="Shape 173"/>
          <p:cNvSpPr>
            <a:spLocks noGrp="1"/>
          </p:cNvSpPr>
          <p:nvPr>
            <p:ph type="title"/>
          </p:nvPr>
        </p:nvSpPr>
        <p:spPr>
          <a:xfrm>
            <a:off x="283445" y="1057769"/>
            <a:ext cx="8229601" cy="831851"/>
          </a:xfrm>
          <a:prstGeom prst="rect">
            <a:avLst/>
          </a:prstGeom>
        </p:spPr>
        <p:txBody>
          <a:bodyPr/>
          <a:lstStyle/>
          <a:p>
            <a:pPr lvl="1"/>
            <a:r>
              <a:t>Design &amp; Usability Evaluation Metrics</a:t>
            </a:r>
          </a:p>
        </p:txBody>
      </p:sp>
      <p:sp>
        <p:nvSpPr>
          <p:cNvPr id="174" name="Shape 174"/>
          <p:cNvSpPr>
            <a:spLocks noGrp="1"/>
          </p:cNvSpPr>
          <p:nvPr>
            <p:ph type="body" sz="half" idx="1"/>
          </p:nvPr>
        </p:nvSpPr>
        <p:spPr>
          <a:xfrm>
            <a:off x="457200" y="1970428"/>
            <a:ext cx="4009430" cy="4317319"/>
          </a:xfrm>
          <a:prstGeom prst="rect">
            <a:avLst/>
          </a:prstGeom>
        </p:spPr>
        <p:txBody>
          <a:bodyPr/>
          <a:lstStyle/>
          <a:p>
            <a:pPr marL="0" indent="0" defTabSz="269747">
              <a:spcBef>
                <a:spcPts val="300"/>
              </a:spcBef>
              <a:buSzTx/>
              <a:buFontTx/>
              <a:buNone/>
              <a:defRPr sz="1828"/>
            </a:pPr>
            <a:r>
              <a:t>Nielsen’s Usability Heuristics</a:t>
            </a:r>
          </a:p>
          <a:p>
            <a:pPr marL="472058" lvl="1" indent="-202310" defTabSz="269747">
              <a:spcBef>
                <a:spcPts val="300"/>
              </a:spcBef>
              <a:buChar char="•"/>
              <a:defRPr sz="1651"/>
            </a:pPr>
            <a:r>
              <a:t>Visibility of system status</a:t>
            </a:r>
          </a:p>
          <a:p>
            <a:pPr marL="472058" lvl="1" indent="-202310" defTabSz="269747">
              <a:spcBef>
                <a:spcPts val="300"/>
              </a:spcBef>
              <a:buChar char="•"/>
              <a:defRPr sz="1651"/>
            </a:pPr>
            <a:r>
              <a:t>Match between system and the real world </a:t>
            </a:r>
          </a:p>
          <a:p>
            <a:pPr marL="472058" lvl="1" indent="-202310" defTabSz="269747">
              <a:spcBef>
                <a:spcPts val="300"/>
              </a:spcBef>
              <a:buChar char="•"/>
              <a:defRPr sz="1651"/>
            </a:pPr>
            <a:r>
              <a:t>User control and freedom</a:t>
            </a:r>
          </a:p>
          <a:p>
            <a:pPr marL="472058" lvl="1" indent="-202310" defTabSz="269747">
              <a:spcBef>
                <a:spcPts val="300"/>
              </a:spcBef>
              <a:buChar char="•"/>
              <a:defRPr sz="1651" b="1"/>
            </a:pPr>
            <a:r>
              <a:t>Consistency &amp; standards </a:t>
            </a:r>
          </a:p>
          <a:p>
            <a:pPr marL="472058" lvl="1" indent="-202310" defTabSz="269747">
              <a:spcBef>
                <a:spcPts val="300"/>
              </a:spcBef>
              <a:buChar char="•"/>
              <a:defRPr sz="1651"/>
            </a:pPr>
            <a:r>
              <a:t>Error prevention </a:t>
            </a:r>
          </a:p>
          <a:p>
            <a:pPr marL="472058" lvl="1" indent="-202310" defTabSz="269747">
              <a:spcBef>
                <a:spcPts val="300"/>
              </a:spcBef>
              <a:buChar char="•"/>
              <a:defRPr sz="1651" b="1"/>
            </a:pPr>
            <a:r>
              <a:t>Recognition rather than recall</a:t>
            </a:r>
          </a:p>
          <a:p>
            <a:pPr marL="472058" lvl="1" indent="-202310" defTabSz="269747">
              <a:spcBef>
                <a:spcPts val="300"/>
              </a:spcBef>
              <a:buChar char="•"/>
              <a:defRPr sz="1651"/>
            </a:pPr>
            <a:r>
              <a:t>Flexibility and efficiency of use</a:t>
            </a:r>
          </a:p>
          <a:p>
            <a:pPr marL="472058" lvl="1" indent="-202310" defTabSz="269747">
              <a:spcBef>
                <a:spcPts val="300"/>
              </a:spcBef>
              <a:buChar char="•"/>
              <a:defRPr sz="1651" b="1"/>
            </a:pPr>
            <a:r>
              <a:t>Aesthetic and minimalist design </a:t>
            </a:r>
          </a:p>
          <a:p>
            <a:pPr marL="472058" lvl="1" indent="-202310" defTabSz="269747">
              <a:spcBef>
                <a:spcPts val="300"/>
              </a:spcBef>
              <a:buChar char="•"/>
              <a:defRPr sz="1651" b="1"/>
            </a:pPr>
            <a:r>
              <a:t>Help users recognize, diagnose, and recover from errors. </a:t>
            </a:r>
          </a:p>
          <a:p>
            <a:pPr marL="472058" lvl="1" indent="-202310" defTabSz="269747">
              <a:spcBef>
                <a:spcPts val="300"/>
              </a:spcBef>
              <a:buChar char="•"/>
              <a:defRPr sz="1651" b="1"/>
            </a:pPr>
            <a:r>
              <a:t>Help and Documentation </a:t>
            </a:r>
          </a:p>
        </p:txBody>
      </p:sp>
      <p:sp>
        <p:nvSpPr>
          <p:cNvPr id="175" name="Shape 175"/>
          <p:cNvSpPr/>
          <p:nvPr/>
        </p:nvSpPr>
        <p:spPr>
          <a:xfrm>
            <a:off x="4479329" y="1754528"/>
            <a:ext cx="4571108" cy="4749119"/>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374904">
              <a:spcBef>
                <a:spcPts val="500"/>
              </a:spcBef>
              <a:defRPr sz="1476">
                <a:solidFill>
                  <a:srgbClr val="7F7F7F"/>
                </a:solidFill>
                <a:latin typeface="Arial"/>
                <a:ea typeface="Arial"/>
                <a:cs typeface="Arial"/>
                <a:sym typeface="Arial"/>
              </a:defRPr>
            </a:pPr>
            <a:r>
              <a:t>Apple’s iOS Human Interface Guidelines</a:t>
            </a:r>
          </a:p>
          <a:p>
            <a:pPr marL="542624" lvl="1" indent="-230204" defTabSz="374904">
              <a:spcBef>
                <a:spcPts val="500"/>
              </a:spcBef>
              <a:buSzPct val="100000"/>
              <a:buChar char="•"/>
              <a:defRPr sz="1476" b="1">
                <a:solidFill>
                  <a:srgbClr val="7F7F7F"/>
                </a:solidFill>
                <a:latin typeface="Arial"/>
                <a:ea typeface="Arial"/>
                <a:cs typeface="Arial"/>
                <a:sym typeface="Arial"/>
              </a:defRPr>
            </a:pPr>
            <a:r>
              <a:t>Aesthetic Integrity</a:t>
            </a:r>
          </a:p>
          <a:p>
            <a:pPr marL="542624" lvl="1" indent="-230204" defTabSz="374904">
              <a:spcBef>
                <a:spcPts val="500"/>
              </a:spcBef>
              <a:buSzPct val="100000"/>
              <a:buChar char="•"/>
              <a:defRPr sz="1476">
                <a:solidFill>
                  <a:srgbClr val="7F7F7F"/>
                </a:solidFill>
                <a:latin typeface="Arial"/>
                <a:ea typeface="Arial"/>
                <a:cs typeface="Arial"/>
                <a:sym typeface="Arial"/>
              </a:defRPr>
            </a:pPr>
            <a:r>
              <a:t>Consistency</a:t>
            </a:r>
          </a:p>
          <a:p>
            <a:pPr marL="542624" lvl="1" indent="-230204" defTabSz="374904">
              <a:spcBef>
                <a:spcPts val="500"/>
              </a:spcBef>
              <a:buSzPct val="100000"/>
              <a:buChar char="•"/>
              <a:defRPr sz="1476">
                <a:solidFill>
                  <a:srgbClr val="7F7F7F"/>
                </a:solidFill>
                <a:latin typeface="Arial"/>
                <a:ea typeface="Arial"/>
                <a:cs typeface="Arial"/>
                <a:sym typeface="Arial"/>
              </a:defRPr>
            </a:pPr>
            <a:r>
              <a:t>Direct Manipulation,</a:t>
            </a:r>
          </a:p>
          <a:p>
            <a:pPr marL="542624" lvl="1" indent="-230204" defTabSz="374904">
              <a:spcBef>
                <a:spcPts val="500"/>
              </a:spcBef>
              <a:buSzPct val="100000"/>
              <a:buChar char="•"/>
              <a:defRPr sz="1476">
                <a:solidFill>
                  <a:srgbClr val="7F7F7F"/>
                </a:solidFill>
                <a:latin typeface="Arial"/>
                <a:ea typeface="Arial"/>
                <a:cs typeface="Arial"/>
                <a:sym typeface="Arial"/>
              </a:defRPr>
            </a:pPr>
            <a:r>
              <a:t>Feedback </a:t>
            </a:r>
          </a:p>
          <a:p>
            <a:pPr marL="542624" lvl="1" indent="-230204" defTabSz="374904">
              <a:spcBef>
                <a:spcPts val="500"/>
              </a:spcBef>
              <a:buSzPct val="100000"/>
              <a:buChar char="•"/>
              <a:defRPr sz="1476" b="1">
                <a:solidFill>
                  <a:srgbClr val="7F7F7F"/>
                </a:solidFill>
                <a:latin typeface="Arial"/>
                <a:ea typeface="Arial"/>
                <a:cs typeface="Arial"/>
                <a:sym typeface="Arial"/>
              </a:defRPr>
            </a:pPr>
            <a:r>
              <a:t>Metaphors</a:t>
            </a:r>
          </a:p>
          <a:p>
            <a:pPr marL="542624" lvl="1" indent="-230204" defTabSz="374904">
              <a:spcBef>
                <a:spcPts val="500"/>
              </a:spcBef>
              <a:buSzPct val="100000"/>
              <a:buChar char="•"/>
              <a:defRPr sz="1476">
                <a:solidFill>
                  <a:srgbClr val="7F7F7F"/>
                </a:solidFill>
                <a:latin typeface="Arial"/>
                <a:ea typeface="Arial"/>
                <a:cs typeface="Arial"/>
                <a:sym typeface="Arial"/>
              </a:defRPr>
            </a:pPr>
            <a:r>
              <a:t>User Control</a:t>
            </a:r>
          </a:p>
          <a:p>
            <a:pPr defTabSz="374904">
              <a:spcBef>
                <a:spcPts val="500"/>
              </a:spcBef>
              <a:defRPr sz="1476">
                <a:solidFill>
                  <a:srgbClr val="7F7F7F"/>
                </a:solidFill>
                <a:latin typeface="Arial"/>
                <a:ea typeface="Arial"/>
                <a:cs typeface="Arial"/>
                <a:sym typeface="Arial"/>
              </a:defRPr>
            </a:pPr>
            <a:r>
              <a:t>Google’s Material Design &amp; Usability</a:t>
            </a:r>
          </a:p>
          <a:p>
            <a:pPr marL="542624" lvl="1" indent="-230204" defTabSz="374904">
              <a:spcBef>
                <a:spcPts val="500"/>
              </a:spcBef>
              <a:buSzPct val="100000"/>
              <a:buChar char="•"/>
              <a:defRPr sz="1476" b="1">
                <a:solidFill>
                  <a:srgbClr val="7F7F7F"/>
                </a:solidFill>
                <a:latin typeface="Arial"/>
                <a:ea typeface="Arial"/>
                <a:cs typeface="Arial"/>
                <a:sym typeface="Arial"/>
              </a:defRPr>
            </a:pPr>
            <a:r>
              <a:t>Principle: clear,robust, and specific </a:t>
            </a:r>
          </a:p>
          <a:p>
            <a:pPr marL="542624" lvl="1" indent="-230204" defTabSz="374904">
              <a:spcBef>
                <a:spcPts val="500"/>
              </a:spcBef>
              <a:buSzPct val="100000"/>
              <a:buChar char="•"/>
              <a:defRPr sz="1476">
                <a:solidFill>
                  <a:srgbClr val="7F7F7F"/>
                </a:solidFill>
                <a:latin typeface="Arial"/>
                <a:ea typeface="Arial"/>
                <a:cs typeface="Arial"/>
                <a:sym typeface="Arial"/>
              </a:defRPr>
            </a:pPr>
            <a:r>
              <a:t>Color &amp; Contrast </a:t>
            </a:r>
          </a:p>
          <a:p>
            <a:pPr marL="542624" lvl="1" indent="-230204" defTabSz="374904">
              <a:spcBef>
                <a:spcPts val="500"/>
              </a:spcBef>
              <a:buSzPct val="100000"/>
              <a:buChar char="•"/>
              <a:defRPr sz="1476">
                <a:solidFill>
                  <a:srgbClr val="7F7F7F"/>
                </a:solidFill>
                <a:latin typeface="Arial"/>
                <a:ea typeface="Arial"/>
                <a:cs typeface="Arial"/>
                <a:sym typeface="Arial"/>
              </a:defRPr>
            </a:pPr>
            <a:r>
              <a:t>Sound</a:t>
            </a:r>
          </a:p>
          <a:p>
            <a:pPr marL="542624" lvl="1" indent="-230204" defTabSz="374904">
              <a:spcBef>
                <a:spcPts val="500"/>
              </a:spcBef>
              <a:buSzPct val="100000"/>
              <a:buChar char="•"/>
              <a:defRPr sz="1476">
                <a:solidFill>
                  <a:srgbClr val="7F7F7F"/>
                </a:solidFill>
                <a:latin typeface="Arial"/>
                <a:ea typeface="Arial"/>
                <a:cs typeface="Arial"/>
                <a:sym typeface="Arial"/>
              </a:defRPr>
            </a:pPr>
            <a:r>
              <a:t>Motion</a:t>
            </a:r>
          </a:p>
          <a:p>
            <a:pPr marL="542624" lvl="1" indent="-230204" defTabSz="374904">
              <a:spcBef>
                <a:spcPts val="500"/>
              </a:spcBef>
              <a:buSzPct val="100000"/>
              <a:buChar char="•"/>
              <a:defRPr sz="1476">
                <a:solidFill>
                  <a:srgbClr val="7F7F7F"/>
                </a:solidFill>
                <a:latin typeface="Arial"/>
                <a:ea typeface="Arial"/>
                <a:cs typeface="Arial"/>
                <a:sym typeface="Arial"/>
              </a:defRPr>
            </a:pPr>
            <a:r>
              <a:t>Layout</a:t>
            </a:r>
          </a:p>
          <a:p>
            <a:pPr marL="542624" lvl="1" indent="-230204" defTabSz="374904">
              <a:spcBef>
                <a:spcPts val="500"/>
              </a:spcBef>
              <a:buSzPct val="100000"/>
              <a:buChar char="•"/>
              <a:defRPr sz="1476">
                <a:solidFill>
                  <a:srgbClr val="7F7F7F"/>
                </a:solidFill>
                <a:latin typeface="Arial"/>
                <a:ea typeface="Arial"/>
                <a:cs typeface="Arial"/>
                <a:sym typeface="Arial"/>
              </a:defRPr>
            </a:pPr>
            <a:r>
              <a:t>Writing</a:t>
            </a:r>
          </a:p>
          <a:p>
            <a:pPr marL="542624" lvl="1" indent="-230204" defTabSz="374904">
              <a:spcBef>
                <a:spcPts val="500"/>
              </a:spcBef>
              <a:buSzPct val="100000"/>
              <a:buChar char="•"/>
              <a:defRPr sz="1476">
                <a:solidFill>
                  <a:srgbClr val="7F7F7F"/>
                </a:solidFill>
                <a:latin typeface="Arial"/>
                <a:ea typeface="Arial"/>
                <a:cs typeface="Arial"/>
                <a:sym typeface="Arial"/>
              </a:defRPr>
            </a:pPr>
            <a:r>
              <a:t>Hierarchy &amp; Focus</a:t>
            </a:r>
          </a:p>
          <a:p>
            <a:pPr marL="542624" lvl="1" indent="-230204" defTabSz="374904">
              <a:spcBef>
                <a:spcPts val="500"/>
              </a:spcBef>
              <a:buSzPct val="100000"/>
              <a:buChar char="•"/>
              <a:defRPr sz="1476">
                <a:solidFill>
                  <a:srgbClr val="7F7F7F"/>
                </a:solidFill>
                <a:latin typeface="Arial"/>
                <a:ea typeface="Arial"/>
                <a:cs typeface="Arial"/>
                <a:sym typeface="Arial"/>
              </a:defRPr>
            </a:pPr>
            <a:r>
              <a:t>Implementation</a:t>
            </a:r>
          </a:p>
        </p:txBody>
      </p:sp>
      <p:sp>
        <p:nvSpPr>
          <p:cNvPr id="176" name="Shape 176"/>
          <p:cNvSpPr/>
          <p:nvPr/>
        </p:nvSpPr>
        <p:spPr>
          <a:xfrm>
            <a:off x="6804783" y="1294624"/>
            <a:ext cx="2023242"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u="sng">
                <a:solidFill>
                  <a:srgbClr val="0000FF"/>
                </a:solidFill>
                <a:uFill>
                  <a:solidFill>
                    <a:srgbClr val="0000FF"/>
                  </a:solidFill>
                </a:uFill>
                <a:hlinkClick r:id="rId3"/>
              </a:defRPr>
            </a:lvl1pPr>
          </a:lstStyle>
          <a:p>
            <a:pPr>
              <a:defRPr u="none">
                <a:solidFill>
                  <a:srgbClr val="000000"/>
                </a:solidFill>
                <a:uFillTx/>
              </a:defRPr>
            </a:pPr>
            <a:r>
              <a:rPr u="sng">
                <a:solidFill>
                  <a:srgbClr val="0000FF"/>
                </a:solidFill>
                <a:uFill>
                  <a:solidFill>
                    <a:srgbClr val="0000FF"/>
                  </a:solidFill>
                </a:uFill>
                <a:hlinkClick r:id="rId3"/>
              </a:rPr>
              <a:t>Design Tricks</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81" name="Shape 181"/>
          <p:cNvSpPr>
            <a:spLocks noGrp="1"/>
          </p:cNvSpPr>
          <p:nvPr>
            <p:ph type="title"/>
          </p:nvPr>
        </p:nvSpPr>
        <p:spPr>
          <a:prstGeom prst="rect">
            <a:avLst/>
          </a:prstGeom>
        </p:spPr>
        <p:txBody>
          <a:bodyPr/>
          <a:lstStyle/>
          <a:p>
            <a:pPr lvl="1" algn="ctr"/>
            <a:r>
              <a:t>Current User Experience</a:t>
            </a:r>
          </a:p>
        </p:txBody>
      </p:sp>
      <p:sp>
        <p:nvSpPr>
          <p:cNvPr id="182" name="Shape 182"/>
          <p:cNvSpPr>
            <a:spLocks noGrp="1"/>
          </p:cNvSpPr>
          <p:nvPr>
            <p:ph type="body" sz="half" idx="1"/>
          </p:nvPr>
        </p:nvSpPr>
        <p:spPr>
          <a:xfrm>
            <a:off x="2531045" y="1695493"/>
            <a:ext cx="3962897" cy="4017865"/>
          </a:xfrm>
          <a:prstGeom prst="rect">
            <a:avLst/>
          </a:prstGeom>
        </p:spPr>
        <p:txBody>
          <a:bodyPr/>
          <a:lstStyle>
            <a:lvl1pPr marL="0" indent="0" algn="ctr">
              <a:buSzTx/>
              <a:buFontTx/>
              <a:buNone/>
            </a:lvl1pPr>
          </a:lstStyle>
          <a:p>
            <a:r>
              <a:t>A typical user-flow</a:t>
            </a:r>
          </a:p>
        </p:txBody>
      </p:sp>
      <p:pic>
        <p:nvPicPr>
          <p:cNvPr id="183" name="TextListView_iphone_setimage.png"/>
          <p:cNvPicPr>
            <a:picLocks noChangeAspect="1"/>
          </p:cNvPicPr>
          <p:nvPr/>
        </p:nvPicPr>
        <p:blipFill>
          <a:blip r:embed="rId3">
            <a:extLst/>
          </a:blip>
          <a:stretch>
            <a:fillRect/>
          </a:stretch>
        </p:blipFill>
        <p:spPr>
          <a:xfrm>
            <a:off x="567924" y="2486147"/>
            <a:ext cx="1505978" cy="3095620"/>
          </a:xfrm>
          <a:prstGeom prst="rect">
            <a:avLst/>
          </a:prstGeom>
          <a:ln w="12700">
            <a:miter lim="400000"/>
          </a:ln>
        </p:spPr>
      </p:pic>
      <p:pic>
        <p:nvPicPr>
          <p:cNvPr id="184" name="Simulator Screen Shot May 13, 2016, 10.31.29 AM.png"/>
          <p:cNvPicPr>
            <a:picLocks noChangeAspect="1"/>
          </p:cNvPicPr>
          <p:nvPr/>
        </p:nvPicPr>
        <p:blipFill>
          <a:blip r:embed="rId4">
            <a:extLst/>
          </a:blip>
          <a:stretch>
            <a:fillRect/>
          </a:stretch>
        </p:blipFill>
        <p:spPr>
          <a:xfrm>
            <a:off x="684955" y="2902801"/>
            <a:ext cx="1271916" cy="2262312"/>
          </a:xfrm>
          <a:prstGeom prst="rect">
            <a:avLst/>
          </a:prstGeom>
          <a:ln w="12700">
            <a:miter lim="400000"/>
          </a:ln>
        </p:spPr>
      </p:pic>
      <p:pic>
        <p:nvPicPr>
          <p:cNvPr id="185" name="TextListView_iphone_setimage.png"/>
          <p:cNvPicPr>
            <a:picLocks noChangeAspect="1"/>
          </p:cNvPicPr>
          <p:nvPr/>
        </p:nvPicPr>
        <p:blipFill>
          <a:blip r:embed="rId3">
            <a:extLst/>
          </a:blip>
          <a:stretch>
            <a:fillRect/>
          </a:stretch>
        </p:blipFill>
        <p:spPr>
          <a:xfrm>
            <a:off x="2424068" y="3008515"/>
            <a:ext cx="1571421" cy="3230142"/>
          </a:xfrm>
          <a:prstGeom prst="rect">
            <a:avLst/>
          </a:prstGeom>
          <a:ln w="12700">
            <a:miter lim="400000"/>
          </a:ln>
        </p:spPr>
      </p:pic>
      <p:pic>
        <p:nvPicPr>
          <p:cNvPr id="186" name="Simulator Screen Shot May 25, 2016, 3.09.53 PM.png"/>
          <p:cNvPicPr>
            <a:picLocks noChangeAspect="1"/>
          </p:cNvPicPr>
          <p:nvPr/>
        </p:nvPicPr>
        <p:blipFill>
          <a:blip r:embed="rId5">
            <a:extLst/>
          </a:blip>
          <a:stretch>
            <a:fillRect/>
          </a:stretch>
        </p:blipFill>
        <p:spPr>
          <a:xfrm>
            <a:off x="2550739" y="3450960"/>
            <a:ext cx="1318545" cy="2345252"/>
          </a:xfrm>
          <a:prstGeom prst="rect">
            <a:avLst/>
          </a:prstGeom>
          <a:ln w="12700">
            <a:miter lim="400000"/>
          </a:ln>
        </p:spPr>
      </p:pic>
      <p:pic>
        <p:nvPicPr>
          <p:cNvPr id="187" name="TextListView_iphone_setimage.png"/>
          <p:cNvPicPr>
            <a:picLocks noChangeAspect="1"/>
          </p:cNvPicPr>
          <p:nvPr/>
        </p:nvPicPr>
        <p:blipFill>
          <a:blip r:embed="rId3">
            <a:extLst/>
          </a:blip>
          <a:stretch>
            <a:fillRect/>
          </a:stretch>
        </p:blipFill>
        <p:spPr>
          <a:xfrm>
            <a:off x="6854894" y="2473354"/>
            <a:ext cx="1518426" cy="3121206"/>
          </a:xfrm>
          <a:prstGeom prst="rect">
            <a:avLst/>
          </a:prstGeom>
          <a:ln w="12700">
            <a:miter lim="400000"/>
          </a:ln>
        </p:spPr>
      </p:pic>
      <p:pic>
        <p:nvPicPr>
          <p:cNvPr id="188" name="Simulator Screen Shot May 13, 2016, 10.17.53 AM.png"/>
          <p:cNvPicPr>
            <a:picLocks noChangeAspect="1"/>
          </p:cNvPicPr>
          <p:nvPr/>
        </p:nvPicPr>
        <p:blipFill>
          <a:blip r:embed="rId6">
            <a:extLst/>
          </a:blip>
          <a:stretch>
            <a:fillRect/>
          </a:stretch>
        </p:blipFill>
        <p:spPr>
          <a:xfrm>
            <a:off x="6977067" y="2900878"/>
            <a:ext cx="1274078" cy="2266159"/>
          </a:xfrm>
          <a:prstGeom prst="rect">
            <a:avLst/>
          </a:prstGeom>
          <a:ln w="12700">
            <a:miter lim="400000"/>
          </a:ln>
        </p:spPr>
      </p:pic>
      <p:pic>
        <p:nvPicPr>
          <p:cNvPr id="189" name="TextListView_iphone_setimage.png"/>
          <p:cNvPicPr>
            <a:picLocks noChangeAspect="1"/>
          </p:cNvPicPr>
          <p:nvPr/>
        </p:nvPicPr>
        <p:blipFill>
          <a:blip r:embed="rId3">
            <a:extLst/>
          </a:blip>
          <a:stretch>
            <a:fillRect/>
          </a:stretch>
        </p:blipFill>
        <p:spPr>
          <a:xfrm>
            <a:off x="4577391" y="3008515"/>
            <a:ext cx="1571421" cy="3230142"/>
          </a:xfrm>
          <a:prstGeom prst="rect">
            <a:avLst/>
          </a:prstGeom>
          <a:ln w="12700">
            <a:miter lim="400000"/>
          </a:ln>
        </p:spPr>
      </p:pic>
      <p:pic>
        <p:nvPicPr>
          <p:cNvPr id="190" name="Simulator Screen Shot May 13, 2016, 10.24.16 AM.png"/>
          <p:cNvPicPr>
            <a:picLocks noChangeAspect="1"/>
          </p:cNvPicPr>
          <p:nvPr/>
        </p:nvPicPr>
        <p:blipFill>
          <a:blip r:embed="rId7">
            <a:extLst/>
          </a:blip>
          <a:stretch>
            <a:fillRect/>
          </a:stretch>
        </p:blipFill>
        <p:spPr>
          <a:xfrm>
            <a:off x="4696262" y="3439301"/>
            <a:ext cx="1331655" cy="2368571"/>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93" name="Shape 193"/>
          <p:cNvSpPr>
            <a:spLocks noGrp="1"/>
          </p:cNvSpPr>
          <p:nvPr>
            <p:ph type="title"/>
          </p:nvPr>
        </p:nvSpPr>
        <p:spPr>
          <a:xfrm>
            <a:off x="457200" y="976462"/>
            <a:ext cx="8229600" cy="831851"/>
          </a:xfrm>
          <a:prstGeom prst="rect">
            <a:avLst/>
          </a:prstGeom>
        </p:spPr>
        <p:txBody>
          <a:bodyPr/>
          <a:lstStyle/>
          <a:p>
            <a:r>
              <a:t>Voalte User Flow - Onboard</a:t>
            </a:r>
          </a:p>
        </p:txBody>
      </p:sp>
      <p:pic>
        <p:nvPicPr>
          <p:cNvPr id="194" name="TextListView_iphone_setimage.png"/>
          <p:cNvPicPr>
            <a:picLocks noChangeAspect="1"/>
          </p:cNvPicPr>
          <p:nvPr/>
        </p:nvPicPr>
        <p:blipFill>
          <a:blip r:embed="rId3">
            <a:extLst/>
          </a:blip>
          <a:stretch>
            <a:fillRect/>
          </a:stretch>
        </p:blipFill>
        <p:spPr>
          <a:xfrm>
            <a:off x="6750149" y="1902844"/>
            <a:ext cx="2209602" cy="4541959"/>
          </a:xfrm>
          <a:prstGeom prst="rect">
            <a:avLst/>
          </a:prstGeom>
          <a:ln w="12700">
            <a:miter lim="400000"/>
          </a:ln>
        </p:spPr>
      </p:pic>
      <p:pic>
        <p:nvPicPr>
          <p:cNvPr id="195" name="Simulator Screen Shot May 25, 2016, 3.09.53 PM.png"/>
          <p:cNvPicPr>
            <a:picLocks noChangeAspect="1"/>
          </p:cNvPicPr>
          <p:nvPr/>
        </p:nvPicPr>
        <p:blipFill>
          <a:blip r:embed="rId4">
            <a:extLst/>
          </a:blip>
          <a:stretch>
            <a:fillRect/>
          </a:stretch>
        </p:blipFill>
        <p:spPr>
          <a:xfrm>
            <a:off x="6928263" y="2524973"/>
            <a:ext cx="1854030" cy="3297700"/>
          </a:xfrm>
          <a:prstGeom prst="rect">
            <a:avLst/>
          </a:prstGeom>
          <a:ln w="12700">
            <a:miter lim="400000"/>
          </a:ln>
        </p:spPr>
      </p:pic>
      <p:pic>
        <p:nvPicPr>
          <p:cNvPr id="196" name="TextListView_iphone_setimage.png"/>
          <p:cNvPicPr>
            <a:picLocks noChangeAspect="1"/>
          </p:cNvPicPr>
          <p:nvPr/>
        </p:nvPicPr>
        <p:blipFill>
          <a:blip r:embed="rId3">
            <a:extLst/>
          </a:blip>
          <a:stretch>
            <a:fillRect/>
          </a:stretch>
        </p:blipFill>
        <p:spPr>
          <a:xfrm>
            <a:off x="3467199" y="1902844"/>
            <a:ext cx="2209602" cy="4541959"/>
          </a:xfrm>
          <a:prstGeom prst="rect">
            <a:avLst/>
          </a:prstGeom>
          <a:ln w="12700">
            <a:miter lim="400000"/>
          </a:ln>
        </p:spPr>
      </p:pic>
      <p:pic>
        <p:nvPicPr>
          <p:cNvPr id="197" name="Simulator Screen Shot May 25, 2016, 4.43.42 PM.png"/>
          <p:cNvPicPr>
            <a:picLocks noChangeAspect="1"/>
          </p:cNvPicPr>
          <p:nvPr/>
        </p:nvPicPr>
        <p:blipFill>
          <a:blip r:embed="rId5">
            <a:extLst/>
          </a:blip>
          <a:stretch>
            <a:fillRect/>
          </a:stretch>
        </p:blipFill>
        <p:spPr>
          <a:xfrm>
            <a:off x="3644985" y="2524973"/>
            <a:ext cx="1854030" cy="3297700"/>
          </a:xfrm>
          <a:prstGeom prst="rect">
            <a:avLst/>
          </a:prstGeom>
          <a:ln w="12700">
            <a:miter lim="400000"/>
          </a:ln>
        </p:spPr>
      </p:pic>
      <p:sp>
        <p:nvSpPr>
          <p:cNvPr id="198" name="Shape 198"/>
          <p:cNvSpPr/>
          <p:nvPr/>
        </p:nvSpPr>
        <p:spPr>
          <a:xfrm>
            <a:off x="5756589" y="3977120"/>
            <a:ext cx="913772" cy="822310"/>
          </a:xfrm>
          <a:prstGeom prst="rightArrow">
            <a:avLst>
              <a:gd name="adj1" fmla="val 32000"/>
              <a:gd name="adj2" fmla="val 75874"/>
            </a:avLst>
          </a:prstGeom>
          <a:gradFill>
            <a:gsLst>
              <a:gs pos="0">
                <a:srgbClr val="39B7D8"/>
              </a:gs>
              <a:gs pos="100000">
                <a:schemeClr val="accent5">
                  <a:hueOff val="249502"/>
                  <a:satOff val="48101"/>
                  <a:lumOff val="28891"/>
                </a:schemeClr>
              </a:gs>
            </a:gsLst>
            <a:lin ang="16200000"/>
          </a:gradFill>
          <a:ln>
            <a:solidFill>
              <a:srgbClr val="46AAC4"/>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endParaRPr/>
          </a:p>
        </p:txBody>
      </p:sp>
      <p:pic>
        <p:nvPicPr>
          <p:cNvPr id="199" name="TextListView_iphone_setimage.png"/>
          <p:cNvPicPr>
            <a:picLocks noChangeAspect="1"/>
          </p:cNvPicPr>
          <p:nvPr/>
        </p:nvPicPr>
        <p:blipFill>
          <a:blip r:embed="rId3">
            <a:extLst/>
          </a:blip>
          <a:stretch>
            <a:fillRect/>
          </a:stretch>
        </p:blipFill>
        <p:spPr>
          <a:xfrm>
            <a:off x="247749" y="1902844"/>
            <a:ext cx="2209602" cy="4541959"/>
          </a:xfrm>
          <a:prstGeom prst="rect">
            <a:avLst/>
          </a:prstGeom>
          <a:ln w="12700">
            <a:miter lim="400000"/>
          </a:ln>
        </p:spPr>
      </p:pic>
      <p:sp>
        <p:nvSpPr>
          <p:cNvPr id="200" name="Shape 200"/>
          <p:cNvSpPr/>
          <p:nvPr/>
        </p:nvSpPr>
        <p:spPr>
          <a:xfrm>
            <a:off x="2505389" y="3977120"/>
            <a:ext cx="913772" cy="822310"/>
          </a:xfrm>
          <a:prstGeom prst="rightArrow">
            <a:avLst>
              <a:gd name="adj1" fmla="val 32000"/>
              <a:gd name="adj2" fmla="val 75874"/>
            </a:avLst>
          </a:prstGeom>
          <a:gradFill>
            <a:gsLst>
              <a:gs pos="0">
                <a:srgbClr val="39B7D8"/>
              </a:gs>
              <a:gs pos="100000">
                <a:schemeClr val="accent5">
                  <a:hueOff val="249502"/>
                  <a:satOff val="48101"/>
                  <a:lumOff val="28891"/>
                </a:schemeClr>
              </a:gs>
            </a:gsLst>
            <a:lin ang="16200000"/>
          </a:gradFill>
          <a:ln>
            <a:solidFill>
              <a:srgbClr val="46AAC4"/>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endParaRPr/>
          </a:p>
        </p:txBody>
      </p:sp>
      <p:pic>
        <p:nvPicPr>
          <p:cNvPr id="201" name="Simulator Screen Shot May 26, 2016, 11.31.30 AM.png"/>
          <p:cNvPicPr>
            <a:picLocks noChangeAspect="1"/>
          </p:cNvPicPr>
          <p:nvPr/>
        </p:nvPicPr>
        <p:blipFill>
          <a:blip r:embed="rId6">
            <a:extLst/>
          </a:blip>
          <a:stretch>
            <a:fillRect/>
          </a:stretch>
        </p:blipFill>
        <p:spPr>
          <a:xfrm>
            <a:off x="425535" y="2524973"/>
            <a:ext cx="1854030" cy="32977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204" name="Shape 204"/>
          <p:cNvSpPr>
            <a:spLocks noGrp="1"/>
          </p:cNvSpPr>
          <p:nvPr>
            <p:ph type="title"/>
          </p:nvPr>
        </p:nvSpPr>
        <p:spPr>
          <a:prstGeom prst="rect">
            <a:avLst/>
          </a:prstGeom>
        </p:spPr>
        <p:txBody>
          <a:bodyPr/>
          <a:lstStyle/>
          <a:p>
            <a:pPr lvl="1"/>
            <a:r>
              <a:t>Home/Main Directory View</a:t>
            </a:r>
          </a:p>
        </p:txBody>
      </p:sp>
      <p:pic>
        <p:nvPicPr>
          <p:cNvPr id="205" name="TextListView_iphone_setimage.png"/>
          <p:cNvPicPr>
            <a:picLocks noChangeAspect="1"/>
          </p:cNvPicPr>
          <p:nvPr/>
        </p:nvPicPr>
        <p:blipFill>
          <a:blip r:embed="rId3">
            <a:extLst/>
          </a:blip>
          <a:stretch>
            <a:fillRect/>
          </a:stretch>
        </p:blipFill>
        <p:spPr>
          <a:xfrm>
            <a:off x="5575399" y="1820008"/>
            <a:ext cx="2209602" cy="4541959"/>
          </a:xfrm>
          <a:prstGeom prst="rect">
            <a:avLst/>
          </a:prstGeom>
          <a:ln w="12700">
            <a:miter lim="400000"/>
          </a:ln>
        </p:spPr>
      </p:pic>
      <p:pic>
        <p:nvPicPr>
          <p:cNvPr id="206" name="Simulator Screen Shot May 26, 2016, 3.32.52 PM.png"/>
          <p:cNvPicPr>
            <a:picLocks noChangeAspect="1"/>
          </p:cNvPicPr>
          <p:nvPr/>
        </p:nvPicPr>
        <p:blipFill>
          <a:blip r:embed="rId4">
            <a:extLst/>
          </a:blip>
          <a:stretch>
            <a:fillRect/>
          </a:stretch>
        </p:blipFill>
        <p:spPr>
          <a:xfrm>
            <a:off x="5738311" y="2415682"/>
            <a:ext cx="1883778" cy="3350611"/>
          </a:xfrm>
          <a:prstGeom prst="rect">
            <a:avLst/>
          </a:prstGeom>
          <a:ln w="12700">
            <a:miter lim="400000"/>
          </a:ln>
        </p:spPr>
      </p:pic>
      <p:pic>
        <p:nvPicPr>
          <p:cNvPr id="207" name="TextListView_iphone_setimage.png"/>
          <p:cNvPicPr>
            <a:picLocks noChangeAspect="1"/>
          </p:cNvPicPr>
          <p:nvPr/>
        </p:nvPicPr>
        <p:blipFill>
          <a:blip r:embed="rId3">
            <a:extLst/>
          </a:blip>
          <a:stretch>
            <a:fillRect/>
          </a:stretch>
        </p:blipFill>
        <p:spPr>
          <a:xfrm>
            <a:off x="1028799" y="1820008"/>
            <a:ext cx="2209602" cy="4541959"/>
          </a:xfrm>
          <a:prstGeom prst="rect">
            <a:avLst/>
          </a:prstGeom>
          <a:ln w="12700">
            <a:miter lim="400000"/>
          </a:ln>
        </p:spPr>
      </p:pic>
      <p:pic>
        <p:nvPicPr>
          <p:cNvPr id="208" name="Screenshot-1.png"/>
          <p:cNvPicPr>
            <a:picLocks noChangeAspect="1"/>
          </p:cNvPicPr>
          <p:nvPr/>
        </p:nvPicPr>
        <p:blipFill>
          <a:blip r:embed="rId5">
            <a:extLst/>
          </a:blip>
          <a:stretch>
            <a:fillRect/>
          </a:stretch>
        </p:blipFill>
        <p:spPr>
          <a:xfrm>
            <a:off x="1191617" y="2415514"/>
            <a:ext cx="1883966" cy="3350947"/>
          </a:xfrm>
          <a:prstGeom prst="rect">
            <a:avLst/>
          </a:prstGeom>
          <a:ln w="12700">
            <a:miter lim="400000"/>
          </a:ln>
        </p:spPr>
      </p:pic>
      <p:sp>
        <p:nvSpPr>
          <p:cNvPr id="209" name="Shape 209"/>
          <p:cNvSpPr/>
          <p:nvPr/>
        </p:nvSpPr>
        <p:spPr>
          <a:xfrm>
            <a:off x="3552949" y="3812592"/>
            <a:ext cx="1707902" cy="1012726"/>
          </a:xfrm>
          <a:prstGeom prst="leftRightArrow">
            <a:avLst>
              <a:gd name="adj1" fmla="val 32000"/>
              <a:gd name="adj2" fmla="val 55178"/>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212" name="Shape 212"/>
          <p:cNvSpPr>
            <a:spLocks noGrp="1"/>
          </p:cNvSpPr>
          <p:nvPr>
            <p:ph type="title"/>
          </p:nvPr>
        </p:nvSpPr>
        <p:spPr>
          <a:xfrm>
            <a:off x="457200" y="1066120"/>
            <a:ext cx="8229600" cy="831851"/>
          </a:xfrm>
          <a:prstGeom prst="rect">
            <a:avLst/>
          </a:prstGeom>
        </p:spPr>
        <p:txBody>
          <a:bodyPr/>
          <a:lstStyle/>
          <a:p>
            <a:r>
              <a:t>Core Features</a:t>
            </a:r>
          </a:p>
        </p:txBody>
      </p:sp>
      <p:pic>
        <p:nvPicPr>
          <p:cNvPr id="213" name="Simulator Screen Shot Jun 6, 2016, 4.34.22 PM.png"/>
          <p:cNvPicPr>
            <a:picLocks noChangeAspect="1"/>
          </p:cNvPicPr>
          <p:nvPr/>
        </p:nvPicPr>
        <p:blipFill>
          <a:blip r:embed="rId3">
            <a:extLst/>
          </a:blip>
          <a:stretch>
            <a:fillRect/>
          </a:stretch>
        </p:blipFill>
        <p:spPr>
          <a:xfrm>
            <a:off x="3587676" y="2378303"/>
            <a:ext cx="1968648" cy="3501569"/>
          </a:xfrm>
          <a:prstGeom prst="rect">
            <a:avLst/>
          </a:prstGeom>
          <a:ln w="12700">
            <a:miter lim="400000"/>
          </a:ln>
        </p:spPr>
      </p:pic>
      <p:pic>
        <p:nvPicPr>
          <p:cNvPr id="214" name="Simulator Screen Shot May 25, 2016, 5.17.42 PM.png"/>
          <p:cNvPicPr>
            <a:picLocks noChangeAspect="1"/>
          </p:cNvPicPr>
          <p:nvPr/>
        </p:nvPicPr>
        <p:blipFill>
          <a:blip r:embed="rId4">
            <a:extLst/>
          </a:blip>
          <a:stretch>
            <a:fillRect/>
          </a:stretch>
        </p:blipFill>
        <p:spPr>
          <a:xfrm>
            <a:off x="666922" y="2378303"/>
            <a:ext cx="1968649" cy="3501569"/>
          </a:xfrm>
          <a:prstGeom prst="rect">
            <a:avLst/>
          </a:prstGeom>
          <a:ln w="12700">
            <a:miter lim="400000"/>
          </a:ln>
        </p:spPr>
      </p:pic>
      <p:pic>
        <p:nvPicPr>
          <p:cNvPr id="215" name="Simulator Screen Shot Jun 6, 2016, 4.34.25 PM.png"/>
          <p:cNvPicPr>
            <a:picLocks noChangeAspect="1"/>
          </p:cNvPicPr>
          <p:nvPr/>
        </p:nvPicPr>
        <p:blipFill>
          <a:blip r:embed="rId5">
            <a:extLst/>
          </a:blip>
          <a:stretch>
            <a:fillRect/>
          </a:stretch>
        </p:blipFill>
        <p:spPr>
          <a:xfrm>
            <a:off x="6170868" y="2378303"/>
            <a:ext cx="1968649" cy="3501569"/>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TotalTime>
  <Words>2891</Words>
  <Application>Microsoft Office PowerPoint</Application>
  <PresentationFormat>On-screen Show (4:3)</PresentationFormat>
  <Paragraphs>252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Aroial</vt:lpstr>
      <vt:lpstr>Arial</vt:lpstr>
      <vt:lpstr>Calibri</vt:lpstr>
      <vt:lpstr>Office Theme</vt:lpstr>
      <vt:lpstr>Voalte UI/UX</vt:lpstr>
      <vt:lpstr>Importance of UI/UX</vt:lpstr>
      <vt:lpstr>Our Story</vt:lpstr>
      <vt:lpstr>PowerPoint Presentation</vt:lpstr>
      <vt:lpstr>Design &amp; Usability Evaluation Metrics</vt:lpstr>
      <vt:lpstr>Current User Experience</vt:lpstr>
      <vt:lpstr>Voalte User Flow - Onboard</vt:lpstr>
      <vt:lpstr>Home/Main Directory View</vt:lpstr>
      <vt:lpstr>Core Features</vt:lpstr>
      <vt:lpstr>Potentially Unused Features</vt:lpstr>
      <vt:lpstr>Empty States and Error Prevention</vt:lpstr>
      <vt:lpstr>Competitor’s Designs</vt:lpstr>
      <vt:lpstr>Updated UI/UX </vt:lpstr>
      <vt:lpstr>Looking forward</vt:lpstr>
      <vt:lpstr>Questions?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Voalte UI/UX</dc:title>
  <cp:lastModifiedBy>Xiaoxi Zheng</cp:lastModifiedBy>
  <cp:revision>69</cp:revision>
  <dcterms:modified xsi:type="dcterms:W3CDTF">2016-10-02T19:28:16Z</dcterms:modified>
</cp:coreProperties>
</file>